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66" r:id="rId5"/>
    <p:sldId id="257" r:id="rId6"/>
    <p:sldId id="279" r:id="rId7"/>
    <p:sldId id="276" r:id="rId8"/>
    <p:sldId id="305" r:id="rId9"/>
    <p:sldId id="258" r:id="rId10"/>
    <p:sldId id="277" r:id="rId11"/>
    <p:sldId id="281" r:id="rId12"/>
    <p:sldId id="259" r:id="rId13"/>
    <p:sldId id="296" r:id="rId14"/>
    <p:sldId id="306" r:id="rId15"/>
    <p:sldId id="283" r:id="rId16"/>
    <p:sldId id="295" r:id="rId17"/>
  </p:sldIdLst>
  <p:sldSz cx="12192000" cy="6858000"/>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Creating a safe and inclusive community" id="{57958919-1FA4-47C3-9911-C213E4B8FD0B}">
          <p14:sldIdLst>
            <p14:sldId id="266"/>
            <p14:sldId id="257"/>
            <p14:sldId id="279"/>
            <p14:sldId id="276"/>
            <p14:sldId id="305"/>
            <p14:sldId id="258"/>
            <p14:sldId id="277"/>
            <p14:sldId id="281"/>
            <p14:sldId id="259"/>
            <p14:sldId id="296"/>
            <p14:sldId id="306"/>
            <p14:sldId id="283"/>
            <p14:sldId id="295"/>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60D9837-D2CD-B49E-380A-C02E96858911}" name="Kayleigh Heckford" initials="KH" userId="S::heckfordk@bournemouth.ac.uk::6666912b-55df-452e-a2ba-62c99513e0cf" providerId="AD"/>
  <p188:author id="{25AE1791-5173-A03C-0CFF-2D14FC751161}" name="Hayley Butler" initials="HB" userId="S::hbutler@bournemouth.ac.uk::4065df96-4add-422d-9169-db8f0afdcef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7915D4-AA1A-F0AE-7A6C-8AB172546BAF}" v="21" dt="2023-09-15T10:52:01.726"/>
    <p1510:client id="{952E47E5-21C8-4A03-8BBF-7E87E103A90F}" v="1" dt="2023-09-14T14:16:45.7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91" autoAdjust="0"/>
    <p:restoredTop sz="86016" autoAdjust="0"/>
  </p:normalViewPr>
  <p:slideViewPr>
    <p:cSldViewPr snapToGrid="0">
      <p:cViewPr varScale="1">
        <p:scale>
          <a:sx n="45" d="100"/>
          <a:sy n="45" d="100"/>
        </p:scale>
        <p:origin x="399" y="2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564B0E-6E48-4410-AA24-2F7368596663}" type="datetimeFigureOut">
              <a:rPr lang="en-GB" smtClean="0"/>
              <a:t>15/09/2023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9E1199-32FF-4380-BA2A-4DE25E66739E}" type="slidenum">
              <a:rPr lang="en-GB" smtClean="0"/>
              <a:t>‹#›</a:t>
            </a:fld>
            <a:endParaRPr lang="en-GB"/>
          </a:p>
        </p:txBody>
      </p:sp>
    </p:spTree>
    <p:extLst>
      <p:ext uri="{BB962C8B-B14F-4D97-AF65-F5344CB8AC3E}">
        <p14:creationId xmlns:p14="http://schemas.microsoft.com/office/powerpoint/2010/main" val="17268021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Making your society safe and inclusive is really important for making sure that your current members have a good experience but also for attracting new members who might otherwise not feel welcome. There are a number of ways to improve the inclusivity and make your society feel like a safe space to a wide range of students.</a:t>
            </a:r>
          </a:p>
        </p:txBody>
      </p:sp>
      <p:sp>
        <p:nvSpPr>
          <p:cNvPr id="4" name="Slide Number Placeholder 3"/>
          <p:cNvSpPr>
            <a:spLocks noGrp="1"/>
          </p:cNvSpPr>
          <p:nvPr>
            <p:ph type="sldNum" sz="quarter" idx="5"/>
          </p:nvPr>
        </p:nvSpPr>
        <p:spPr/>
        <p:txBody>
          <a:bodyPr/>
          <a:lstStyle/>
          <a:p>
            <a:fld id="{009E1199-32FF-4380-BA2A-4DE25E66739E}" type="slidenum">
              <a:rPr lang="en-GB" smtClean="0"/>
              <a:t>17</a:t>
            </a:fld>
            <a:endParaRPr lang="en-GB"/>
          </a:p>
        </p:txBody>
      </p:sp>
    </p:spTree>
    <p:extLst>
      <p:ext uri="{BB962C8B-B14F-4D97-AF65-F5344CB8AC3E}">
        <p14:creationId xmlns:p14="http://schemas.microsoft.com/office/powerpoint/2010/main" val="15053490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09E1199-32FF-4380-BA2A-4DE25E66739E}" type="slidenum">
              <a:rPr lang="en-GB" smtClean="0"/>
              <a:t>26</a:t>
            </a:fld>
            <a:endParaRPr lang="en-GB"/>
          </a:p>
        </p:txBody>
      </p:sp>
    </p:spTree>
    <p:extLst>
      <p:ext uri="{BB962C8B-B14F-4D97-AF65-F5344CB8AC3E}">
        <p14:creationId xmlns:p14="http://schemas.microsoft.com/office/powerpoint/2010/main" val="22973721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GB" sz="1800" b="0" i="0" u="none" strike="noStrike" dirty="0">
                <a:solidFill>
                  <a:srgbClr val="000000"/>
                </a:solidFill>
                <a:effectLst/>
                <a:latin typeface="Calibri" panose="020F0502020204030204" pitchFamily="34" charset="0"/>
              </a:rPr>
              <a:t>As well as this, ensure your members are aware of SUBU's initiatives to help keep you safe while out: </a:t>
            </a:r>
            <a:r>
              <a:rPr lang="en-GB" sz="1800" b="0" i="0" dirty="0">
                <a:solidFill>
                  <a:srgbClr val="000000"/>
                </a:solidFill>
                <a:effectLst/>
                <a:latin typeface="Calibri" panose="020F0502020204030204" pitchFamily="34" charset="0"/>
              </a:rPr>
              <a:t> </a:t>
            </a:r>
          </a:p>
          <a:p>
            <a:pPr algn="l" rtl="0" fontAlgn="base"/>
            <a:endParaRPr lang="en-GB" b="0" i="0" dirty="0">
              <a:solidFill>
                <a:srgbClr val="000000"/>
              </a:solidFill>
              <a:effectLst/>
              <a:latin typeface="Segoe UI" panose="020B0502040204020203" pitchFamily="34" charset="0"/>
            </a:endParaRPr>
          </a:p>
          <a:p>
            <a:pPr algn="l" rtl="0" fontAlgn="base">
              <a:buFont typeface="Arial" panose="020B0604020202020204" pitchFamily="34" charset="0"/>
              <a:buChar char="•"/>
            </a:pPr>
            <a:r>
              <a:rPr lang="en-GB" sz="1800" b="0" i="0" u="none" strike="noStrike" dirty="0">
                <a:solidFill>
                  <a:srgbClr val="000000"/>
                </a:solidFill>
                <a:effectLst/>
                <a:latin typeface="Calibri" panose="020F0502020204030204" pitchFamily="34" charset="0"/>
              </a:rPr>
              <a:t> Ask for Angela – You may have heard of this scheme before but if you feel unsafe, vulnerable or threatened while in any SUBU venues (The Student Centre, The Old Fire Station &amp; Dylan's), you can discreetly ask for help from venue staff by asking them for 'Angela' and they will assist you. You can identify venue staff by their lanyards or branded t-shirts </a:t>
            </a:r>
            <a:r>
              <a:rPr lang="en-GB" sz="1800" b="0" i="0" dirty="0">
                <a:solidFill>
                  <a:srgbClr val="000000"/>
                </a:solidFill>
                <a:effectLst/>
                <a:latin typeface="Calibri" panose="020F0502020204030204" pitchFamily="34" charset="0"/>
              </a:rPr>
              <a:t> </a:t>
            </a:r>
          </a:p>
          <a:p>
            <a:pPr algn="l" rtl="0" fontAlgn="base">
              <a:buFont typeface="Arial" panose="020B0604020202020204" pitchFamily="34" charset="0"/>
              <a:buChar char="•"/>
            </a:pPr>
            <a:r>
              <a:rPr lang="en-GB" sz="1800" b="0" i="0" u="none" strike="noStrike" dirty="0">
                <a:solidFill>
                  <a:srgbClr val="000000"/>
                </a:solidFill>
                <a:effectLst/>
                <a:latin typeface="Calibri" panose="020F0502020204030204" pitchFamily="34" charset="0"/>
              </a:rPr>
              <a:t> Safe Taxi Scheme – If you are out of money on a night out and need to get home safely? SUBU’s Safe Taxi scheme can help you get home safe after a night out without you having to worry about having to pay straight away for your ride. We have handy business cards with the instructions on how to access the schemes which you can pick up form the front at the end of the session.</a:t>
            </a:r>
            <a:r>
              <a:rPr lang="en-GB" sz="1800" b="0" i="0" dirty="0">
                <a:solidFill>
                  <a:srgbClr val="000000"/>
                </a:solidFill>
                <a:effectLst/>
                <a:latin typeface="Calibri" panose="020F0502020204030204" pitchFamily="34" charset="0"/>
              </a:rPr>
              <a:t> </a:t>
            </a:r>
          </a:p>
          <a:p>
            <a:pPr algn="l" rtl="0" fontAlgn="base">
              <a:buFont typeface="Arial" panose="020B0604020202020204" pitchFamily="34" charset="0"/>
              <a:buChar char="•"/>
            </a:pPr>
            <a:r>
              <a:rPr lang="en-GB" sz="1800" b="0" i="0" u="none" strike="noStrike" dirty="0">
                <a:solidFill>
                  <a:srgbClr val="000000"/>
                </a:solidFill>
                <a:effectLst/>
                <a:latin typeface="Calibri" panose="020F0502020204030204" pitchFamily="34" charset="0"/>
              </a:rPr>
              <a:t> Spiking prevention - You can collect </a:t>
            </a:r>
            <a:r>
              <a:rPr lang="en-GB" sz="1800" b="0" i="0" u="none" strike="noStrike" dirty="0" err="1">
                <a:solidFill>
                  <a:srgbClr val="000000"/>
                </a:solidFill>
                <a:effectLst/>
                <a:latin typeface="Calibri" panose="020F0502020204030204" pitchFamily="34" charset="0"/>
              </a:rPr>
              <a:t>spikeys</a:t>
            </a:r>
            <a:r>
              <a:rPr lang="en-GB" sz="1800" b="0" i="0" u="none" strike="noStrike" dirty="0">
                <a:solidFill>
                  <a:srgbClr val="000000"/>
                </a:solidFill>
                <a:effectLst/>
                <a:latin typeface="Calibri" panose="020F0502020204030204" pitchFamily="34" charset="0"/>
              </a:rPr>
              <a:t> from the bar at the Old Fire Station or SUBU reception which you can put in the top of bottles on nights out. The Old Fire Station also have spiking test kits available too. </a:t>
            </a:r>
            <a:r>
              <a:rPr lang="en-GB" sz="1800" b="0" i="0" dirty="0">
                <a:solidFill>
                  <a:srgbClr val="000000"/>
                </a:solidFill>
                <a:effectLst/>
                <a:latin typeface="Calibri" panose="020F0502020204030204" pitchFamily="34" charset="0"/>
              </a:rPr>
              <a:t> </a:t>
            </a:r>
          </a:p>
          <a:p>
            <a:pPr algn="l" rtl="0" fontAlgn="base"/>
            <a:endParaRPr lang="en-GB" sz="1800" b="0" i="0" u="none" strike="noStrike" dirty="0">
              <a:solidFill>
                <a:srgbClr val="000000"/>
              </a:solidFill>
              <a:effectLst/>
              <a:latin typeface="Calibri" panose="020F0502020204030204" pitchFamily="34" charset="0"/>
            </a:endParaRPr>
          </a:p>
          <a:p>
            <a:pPr algn="l" rtl="0" fontAlgn="base"/>
            <a:r>
              <a:rPr lang="en-GB" sz="1800" b="0" i="0" u="none" strike="noStrike" dirty="0">
                <a:solidFill>
                  <a:srgbClr val="000000"/>
                </a:solidFill>
                <a:effectLst/>
                <a:latin typeface="Calibri" panose="020F0502020204030204" pitchFamily="34" charset="0"/>
              </a:rPr>
              <a:t>It is also important to know about local organisations that support survivors of sexual assault or rape like STARS Dorset who have drop-in session on Talbot Campus on the first Monday of each month during term time.</a:t>
            </a:r>
            <a:r>
              <a:rPr lang="en-GB" sz="1800" b="0" i="0" dirty="0">
                <a:solidFill>
                  <a:srgbClr val="000000"/>
                </a:solidFill>
                <a:effectLst/>
                <a:latin typeface="Calibri" panose="020F0502020204030204" pitchFamily="34" charset="0"/>
              </a:rPr>
              <a:t> </a:t>
            </a:r>
            <a:endParaRPr lang="en-GB" b="0" i="0" dirty="0">
              <a:solidFill>
                <a:srgbClr val="000000"/>
              </a:solidFill>
              <a:effectLst/>
              <a:latin typeface="Segoe UI" panose="020B0502040204020203" pitchFamily="34" charset="0"/>
            </a:endParaRPr>
          </a:p>
          <a:p>
            <a:pPr algn="l" rtl="0" fontAlgn="base"/>
            <a:endParaRPr lang="en-GB" sz="1800" b="0" i="0" u="none" strike="noStrike" dirty="0">
              <a:solidFill>
                <a:srgbClr val="000000"/>
              </a:solidFill>
              <a:effectLst/>
              <a:latin typeface="Calibri" panose="020F0502020204030204" pitchFamily="34" charset="0"/>
            </a:endParaRPr>
          </a:p>
          <a:p>
            <a:pPr algn="l" rtl="0" fontAlgn="base"/>
            <a:r>
              <a:rPr lang="en-GB" sz="1800" b="0" i="0" u="none" strike="noStrike" dirty="0">
                <a:solidFill>
                  <a:srgbClr val="000000"/>
                </a:solidFill>
                <a:effectLst/>
                <a:latin typeface="Calibri" panose="020F0502020204030204" pitchFamily="34" charset="0"/>
              </a:rPr>
              <a:t>You can also find out about how to report incidents at subu.org.uk/</a:t>
            </a:r>
            <a:r>
              <a:rPr lang="en-GB" sz="1800" b="0" i="0" u="none" strike="noStrike" dirty="0" err="1">
                <a:solidFill>
                  <a:srgbClr val="000000"/>
                </a:solidFill>
                <a:effectLst/>
                <a:latin typeface="Calibri" panose="020F0502020204030204" pitchFamily="34" charset="0"/>
              </a:rPr>
              <a:t>neverok</a:t>
            </a:r>
            <a:r>
              <a:rPr lang="en-GB" sz="1800" b="0" i="0" dirty="0">
                <a:solidFill>
                  <a:srgbClr val="000000"/>
                </a:solidFill>
                <a:effectLst/>
                <a:latin typeface="Calibri" panose="020F0502020204030204" pitchFamily="34" charset="0"/>
              </a:rPr>
              <a:t> </a:t>
            </a:r>
            <a:endParaRPr lang="en-GB" b="0" i="0" dirty="0">
              <a:solidFill>
                <a:srgbClr val="000000"/>
              </a:solidFill>
              <a:effectLst/>
              <a:latin typeface="Segoe UI" panose="020B0502040204020203" pitchFamily="34" charset="0"/>
            </a:endParaRPr>
          </a:p>
          <a:p>
            <a:endParaRPr lang="en-US" dirty="0">
              <a:cs typeface="Calibri"/>
            </a:endParaRPr>
          </a:p>
        </p:txBody>
      </p:sp>
      <p:sp>
        <p:nvSpPr>
          <p:cNvPr id="4" name="Slide Number Placeholder 3"/>
          <p:cNvSpPr>
            <a:spLocks noGrp="1"/>
          </p:cNvSpPr>
          <p:nvPr>
            <p:ph type="sldNum" sz="quarter" idx="5"/>
          </p:nvPr>
        </p:nvSpPr>
        <p:spPr/>
        <p:txBody>
          <a:bodyPr/>
          <a:lstStyle/>
          <a:p>
            <a:fld id="{009E1199-32FF-4380-BA2A-4DE25E66739E}" type="slidenum">
              <a:rPr lang="en-GB" smtClean="0"/>
              <a:t>27</a:t>
            </a:fld>
            <a:endParaRPr lang="en-GB"/>
          </a:p>
        </p:txBody>
      </p:sp>
    </p:spTree>
    <p:extLst>
      <p:ext uri="{BB962C8B-B14F-4D97-AF65-F5344CB8AC3E}">
        <p14:creationId xmlns:p14="http://schemas.microsoft.com/office/powerpoint/2010/main" val="24482896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09E1199-32FF-4380-BA2A-4DE25E66739E}" type="slidenum">
              <a:rPr lang="en-GB" smtClean="0"/>
              <a:t>28</a:t>
            </a:fld>
            <a:endParaRPr lang="en-GB"/>
          </a:p>
        </p:txBody>
      </p:sp>
    </p:spTree>
    <p:extLst>
      <p:ext uri="{BB962C8B-B14F-4D97-AF65-F5344CB8AC3E}">
        <p14:creationId xmlns:p14="http://schemas.microsoft.com/office/powerpoint/2010/main" val="31960967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09E1199-32FF-4380-BA2A-4DE25E66739E}" type="slidenum">
              <a:rPr lang="en-GB" smtClean="0"/>
              <a:t>29</a:t>
            </a:fld>
            <a:endParaRPr lang="en-GB"/>
          </a:p>
        </p:txBody>
      </p:sp>
    </p:spTree>
    <p:extLst>
      <p:ext uri="{BB962C8B-B14F-4D97-AF65-F5344CB8AC3E}">
        <p14:creationId xmlns:p14="http://schemas.microsoft.com/office/powerpoint/2010/main" val="1964615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Symbol"/>
              <a:buChar char="•"/>
            </a:pPr>
            <a:r>
              <a:rPr lang="en-GB" dirty="0"/>
              <a:t>As well as socials in bars or clubs, make sure you organise events that are not based around alcohol for members who do not drink or are trying to avoid it</a:t>
            </a:r>
            <a:endParaRPr lang="en-US" dirty="0"/>
          </a:p>
          <a:p>
            <a:pPr marL="171450" indent="-171450">
              <a:buFont typeface="Symbol"/>
              <a:buChar char="•"/>
            </a:pPr>
            <a:r>
              <a:rPr lang="en-GB" dirty="0"/>
              <a:t>Think about varying the times and days of your events so that members who may work or have other responsibilities on one day or time can attend some of your activities</a:t>
            </a:r>
            <a:endParaRPr lang="en-US" dirty="0"/>
          </a:p>
          <a:p>
            <a:pPr marL="171450" indent="-171450">
              <a:buFont typeface="Symbol"/>
              <a:buChar char="•"/>
            </a:pPr>
            <a:r>
              <a:rPr lang="en-GB" dirty="0"/>
              <a:t>Diversify your committee and members by promoting your society through alternate channels other than your own social media such as the Student Community Facebook Pages or collaborating with the Liberation Campaigns</a:t>
            </a:r>
            <a:endParaRPr lang="en-US" dirty="0"/>
          </a:p>
          <a:p>
            <a:pPr marL="171450" indent="-171450">
              <a:buFont typeface="Symbol"/>
              <a:buChar char="•"/>
            </a:pPr>
            <a:r>
              <a:rPr lang="en-GB" dirty="0"/>
              <a:t>Be an ally to your members from marginalised communities by learning through SUBU's Allyship Hub and coming along to allyship events run by SUBU and the Liberation Campaigns</a:t>
            </a:r>
            <a:endParaRPr lang="en-US" dirty="0"/>
          </a:p>
          <a:p>
            <a:pPr marL="171450" indent="-171450">
              <a:buFont typeface="Symbol"/>
              <a:buChar char="•"/>
            </a:pPr>
            <a:r>
              <a:rPr lang="en-GB" dirty="0"/>
              <a:t>Listen to your members concerns or worries -  your members will know what they need so listening to them directly is very important.</a:t>
            </a:r>
            <a:endParaRPr lang="en-US" dirty="0"/>
          </a:p>
          <a:p>
            <a:endParaRPr lang="en-US" dirty="0">
              <a:cs typeface="Calibri"/>
            </a:endParaRPr>
          </a:p>
        </p:txBody>
      </p:sp>
      <p:sp>
        <p:nvSpPr>
          <p:cNvPr id="4" name="Slide Number Placeholder 3"/>
          <p:cNvSpPr>
            <a:spLocks noGrp="1"/>
          </p:cNvSpPr>
          <p:nvPr>
            <p:ph type="sldNum" sz="quarter" idx="5"/>
          </p:nvPr>
        </p:nvSpPr>
        <p:spPr/>
        <p:txBody>
          <a:bodyPr/>
          <a:lstStyle/>
          <a:p>
            <a:fld id="{009E1199-32FF-4380-BA2A-4DE25E66739E}" type="slidenum">
              <a:rPr lang="en-GB" smtClean="0"/>
              <a:t>18</a:t>
            </a:fld>
            <a:endParaRPr lang="en-GB"/>
          </a:p>
        </p:txBody>
      </p:sp>
    </p:spTree>
    <p:extLst>
      <p:ext uri="{BB962C8B-B14F-4D97-AF65-F5344CB8AC3E}">
        <p14:creationId xmlns:p14="http://schemas.microsoft.com/office/powerpoint/2010/main" val="26300262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Symbol"/>
              <a:buChar char="•"/>
            </a:pPr>
            <a:r>
              <a:rPr lang="en-GB" dirty="0"/>
              <a:t>Increase your low and no cost socials whether it is &lt;insert examples here&gt;</a:t>
            </a:r>
            <a:endParaRPr lang="en-US" dirty="0"/>
          </a:p>
          <a:p>
            <a:pPr marL="171450" indent="-171450">
              <a:buFont typeface="Symbol"/>
              <a:buChar char="•"/>
            </a:pPr>
            <a:r>
              <a:rPr lang="en-GB" dirty="0"/>
              <a:t>Split your membership fees up over each term so that it is more affordable for your members</a:t>
            </a:r>
            <a:endParaRPr lang="en-US" dirty="0"/>
          </a:p>
          <a:p>
            <a:pPr marL="171450" indent="-171450">
              <a:buFont typeface="Symbol"/>
              <a:buChar char="•"/>
            </a:pPr>
            <a:r>
              <a:rPr lang="en-GB" dirty="0"/>
              <a:t>Include the option for members to rent equipment or kit rather than needing to buy it outright</a:t>
            </a:r>
            <a:endParaRPr lang="en-US" dirty="0"/>
          </a:p>
          <a:p>
            <a:pPr marL="171450" indent="-171450">
              <a:buFont typeface="Symbol"/>
              <a:buChar char="•"/>
            </a:pPr>
            <a:r>
              <a:rPr lang="en-GB" dirty="0"/>
              <a:t>Promote the Hardship Fund to members who may need it. This fund can help towards membership fees or being an active member of a club or society they are already a member of</a:t>
            </a:r>
            <a:endParaRPr lang="en-US" dirty="0"/>
          </a:p>
          <a:p>
            <a:endParaRPr lang="en-US" dirty="0">
              <a:cs typeface="Calibri"/>
            </a:endParaRPr>
          </a:p>
        </p:txBody>
      </p:sp>
      <p:sp>
        <p:nvSpPr>
          <p:cNvPr id="4" name="Slide Number Placeholder 3"/>
          <p:cNvSpPr>
            <a:spLocks noGrp="1"/>
          </p:cNvSpPr>
          <p:nvPr>
            <p:ph type="sldNum" sz="quarter" idx="5"/>
          </p:nvPr>
        </p:nvSpPr>
        <p:spPr/>
        <p:txBody>
          <a:bodyPr/>
          <a:lstStyle/>
          <a:p>
            <a:fld id="{009E1199-32FF-4380-BA2A-4DE25E66739E}" type="slidenum">
              <a:rPr lang="en-GB" smtClean="0"/>
              <a:t>19</a:t>
            </a:fld>
            <a:endParaRPr lang="en-GB"/>
          </a:p>
        </p:txBody>
      </p:sp>
    </p:spTree>
    <p:extLst>
      <p:ext uri="{BB962C8B-B14F-4D97-AF65-F5344CB8AC3E}">
        <p14:creationId xmlns:p14="http://schemas.microsoft.com/office/powerpoint/2010/main" val="3557280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buFont typeface="Arial" panose="020B0604020202020204" pitchFamily="34" charset="0"/>
              <a:buChar char="•"/>
            </a:pPr>
            <a:r>
              <a:rPr lang="en-GB" sz="1800" b="0" i="0" u="none" strike="noStrike" dirty="0">
                <a:solidFill>
                  <a:srgbClr val="000000"/>
                </a:solidFill>
                <a:effectLst/>
                <a:latin typeface="Calibri" panose="020F0502020204030204" pitchFamily="34" charset="0"/>
              </a:rPr>
              <a:t> Host additional or modify activities for members who are disabled and require alternative equipment/additional help to complete the activity</a:t>
            </a:r>
            <a:r>
              <a:rPr lang="en-GB" sz="1800" b="0" i="0" dirty="0">
                <a:solidFill>
                  <a:srgbClr val="000000"/>
                </a:solidFill>
                <a:effectLst/>
                <a:latin typeface="Calibri" panose="020F0502020204030204" pitchFamily="34" charset="0"/>
              </a:rPr>
              <a:t> </a:t>
            </a:r>
          </a:p>
          <a:p>
            <a:pPr algn="l" rtl="0" fontAlgn="base">
              <a:buFont typeface="Arial" panose="020B0604020202020204" pitchFamily="34" charset="0"/>
              <a:buChar char="•"/>
            </a:pPr>
            <a:r>
              <a:rPr lang="en-GB" sz="1800" b="0" i="0" dirty="0">
                <a:solidFill>
                  <a:srgbClr val="000000"/>
                </a:solidFill>
                <a:effectLst/>
                <a:latin typeface="Calibri" panose="020F0502020204030204" pitchFamily="34" charset="0"/>
              </a:rPr>
              <a:t> Check the accessibility of the venue you are looking to use when doing a site visit if you can </a:t>
            </a:r>
          </a:p>
          <a:p>
            <a:pPr algn="l" rtl="0" fontAlgn="base">
              <a:buFont typeface="Arial" panose="020B0604020202020204" pitchFamily="34" charset="0"/>
              <a:buChar char="•"/>
            </a:pPr>
            <a:r>
              <a:rPr lang="en-GB" sz="1800" b="0" i="0" u="none" strike="noStrike" dirty="0">
                <a:solidFill>
                  <a:srgbClr val="000000"/>
                </a:solidFill>
                <a:effectLst/>
                <a:latin typeface="Calibri" panose="020F0502020204030204" pitchFamily="34" charset="0"/>
              </a:rPr>
              <a:t> Almost all buildings on Talbot and Lansdowne Campus have a listing on the website </a:t>
            </a:r>
            <a:r>
              <a:rPr lang="en-GB" sz="1800" b="0" i="0" u="none" strike="noStrike" dirty="0" err="1">
                <a:solidFill>
                  <a:srgbClr val="000000"/>
                </a:solidFill>
                <a:effectLst/>
                <a:latin typeface="Calibri" panose="020F0502020204030204" pitchFamily="34" charset="0"/>
              </a:rPr>
              <a:t>AccessAble</a:t>
            </a:r>
            <a:r>
              <a:rPr lang="en-GB" sz="1800" b="0" i="0" u="none" strike="noStrike" dirty="0">
                <a:solidFill>
                  <a:srgbClr val="000000"/>
                </a:solidFill>
                <a:effectLst/>
                <a:latin typeface="Calibri" panose="020F0502020204030204" pitchFamily="34" charset="0"/>
              </a:rPr>
              <a:t> which show the accessibility of the building and even specific rooms so be sure to add the </a:t>
            </a:r>
            <a:r>
              <a:rPr lang="en-GB" sz="1800" b="0" i="0" u="none" strike="noStrike" dirty="0" err="1">
                <a:solidFill>
                  <a:srgbClr val="000000"/>
                </a:solidFill>
                <a:effectLst/>
                <a:latin typeface="Calibri" panose="020F0502020204030204" pitchFamily="34" charset="0"/>
              </a:rPr>
              <a:t>AccessAble</a:t>
            </a:r>
            <a:r>
              <a:rPr lang="en-GB" sz="1800" b="0" i="0" u="none" strike="noStrike" dirty="0">
                <a:solidFill>
                  <a:srgbClr val="000000"/>
                </a:solidFill>
                <a:effectLst/>
                <a:latin typeface="Calibri" panose="020F0502020204030204" pitchFamily="34" charset="0"/>
              </a:rPr>
              <a:t> link for your building in the description of on campus events. </a:t>
            </a:r>
            <a:r>
              <a:rPr lang="en-GB" sz="1800" b="0" i="0" dirty="0">
                <a:solidFill>
                  <a:srgbClr val="000000"/>
                </a:solidFill>
                <a:effectLst/>
                <a:latin typeface="Calibri" panose="020F0502020204030204" pitchFamily="34" charset="0"/>
              </a:rPr>
              <a:t> </a:t>
            </a:r>
          </a:p>
          <a:p>
            <a:pPr algn="l" rtl="0" fontAlgn="base">
              <a:buFont typeface="Arial" panose="020B0604020202020204" pitchFamily="34" charset="0"/>
              <a:buChar char="•"/>
            </a:pPr>
            <a:r>
              <a:rPr lang="en-GB" sz="1800" b="0" i="0" u="none" strike="noStrike" dirty="0">
                <a:solidFill>
                  <a:srgbClr val="000000"/>
                </a:solidFill>
                <a:effectLst/>
                <a:latin typeface="Calibri" panose="020F0502020204030204" pitchFamily="34" charset="0"/>
              </a:rPr>
              <a:t> Include a detailed access statement to your event listings especially if they are off campus and don’t have an </a:t>
            </a:r>
            <a:r>
              <a:rPr lang="en-GB" sz="1800" b="0" i="0" u="none" strike="noStrike" dirty="0" err="1">
                <a:solidFill>
                  <a:srgbClr val="000000"/>
                </a:solidFill>
                <a:effectLst/>
                <a:latin typeface="Calibri" panose="020F0502020204030204" pitchFamily="34" charset="0"/>
              </a:rPr>
              <a:t>AccessAble</a:t>
            </a:r>
            <a:r>
              <a:rPr lang="en-GB" sz="1800" b="0" i="0" u="none" strike="noStrike" dirty="0">
                <a:solidFill>
                  <a:srgbClr val="000000"/>
                </a:solidFill>
                <a:effectLst/>
                <a:latin typeface="Calibri" panose="020F0502020204030204" pitchFamily="34" charset="0"/>
              </a:rPr>
              <a:t> listing. Here’s an example of one that was used for a Liberation Network event this year. If you aren’t sure on how to write one Cambridge Student Union has an Access Statement Generator that can help you</a:t>
            </a:r>
            <a:r>
              <a:rPr lang="en-GB" sz="1800" b="0" i="0" dirty="0">
                <a:solidFill>
                  <a:srgbClr val="000000"/>
                </a:solidFill>
                <a:effectLst/>
                <a:latin typeface="Calibri" panose="020F0502020204030204" pitchFamily="34" charset="0"/>
              </a:rPr>
              <a:t> - https://www.cambridgesu.co.uk/disabled-students-campaign/projects/access-statement/</a:t>
            </a:r>
          </a:p>
          <a:p>
            <a:endParaRPr lang="en-US" dirty="0">
              <a:cs typeface="Calibri"/>
            </a:endParaRPr>
          </a:p>
        </p:txBody>
      </p:sp>
      <p:sp>
        <p:nvSpPr>
          <p:cNvPr id="4" name="Slide Number Placeholder 3"/>
          <p:cNvSpPr>
            <a:spLocks noGrp="1"/>
          </p:cNvSpPr>
          <p:nvPr>
            <p:ph type="sldNum" sz="quarter" idx="5"/>
          </p:nvPr>
        </p:nvSpPr>
        <p:spPr/>
        <p:txBody>
          <a:bodyPr/>
          <a:lstStyle/>
          <a:p>
            <a:fld id="{009E1199-32FF-4380-BA2A-4DE25E66739E}" type="slidenum">
              <a:rPr lang="en-GB" smtClean="0"/>
              <a:t>20</a:t>
            </a:fld>
            <a:endParaRPr lang="en-GB"/>
          </a:p>
        </p:txBody>
      </p:sp>
    </p:spTree>
    <p:extLst>
      <p:ext uri="{BB962C8B-B14F-4D97-AF65-F5344CB8AC3E}">
        <p14:creationId xmlns:p14="http://schemas.microsoft.com/office/powerpoint/2010/main" val="39857504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buFont typeface="Arial" panose="020B0604020202020204" pitchFamily="34" charset="0"/>
              <a:buChar char="•"/>
            </a:pPr>
            <a:r>
              <a:rPr lang="en-GB" sz="1800" b="0" i="0" u="none" strike="noStrike" dirty="0">
                <a:solidFill>
                  <a:srgbClr val="000000"/>
                </a:solidFill>
                <a:effectLst/>
                <a:latin typeface="Calibri" panose="020F0502020204030204" pitchFamily="34" charset="0"/>
              </a:rPr>
              <a:t> If you know an event will be loud or there will be a lot of people attending, make sure you have a designated quiet space for members to utilise when they need it</a:t>
            </a:r>
            <a:r>
              <a:rPr lang="en-GB" sz="1800" b="0" i="0" dirty="0">
                <a:solidFill>
                  <a:srgbClr val="000000"/>
                </a:solidFill>
                <a:effectLst/>
                <a:latin typeface="Calibri" panose="020F0502020204030204" pitchFamily="34" charset="0"/>
              </a:rPr>
              <a:t> </a:t>
            </a:r>
          </a:p>
          <a:p>
            <a:pPr algn="l" rtl="0" fontAlgn="base">
              <a:buFont typeface="Arial" panose="020B0604020202020204" pitchFamily="34" charset="0"/>
              <a:buChar char="•"/>
            </a:pPr>
            <a:r>
              <a:rPr lang="en-GB" sz="1800" b="0" i="0" u="none" strike="noStrike" dirty="0">
                <a:solidFill>
                  <a:srgbClr val="000000"/>
                </a:solidFill>
                <a:effectLst/>
                <a:latin typeface="Calibri" panose="020F0502020204030204" pitchFamily="34" charset="0"/>
              </a:rPr>
              <a:t> When posting on your social media channels be sure to think about the accessibility of your content by adding Alt Text to images and captions to videos</a:t>
            </a:r>
            <a:r>
              <a:rPr lang="en-GB" sz="1800" b="0" i="0" dirty="0">
                <a:solidFill>
                  <a:srgbClr val="000000"/>
                </a:solidFill>
                <a:effectLst/>
                <a:latin typeface="Calibri" panose="020F0502020204030204" pitchFamily="34" charset="0"/>
              </a:rPr>
              <a:t> </a:t>
            </a:r>
          </a:p>
          <a:p>
            <a:pPr algn="l" rtl="0" fontAlgn="base">
              <a:buFont typeface="Arial" panose="020B0604020202020204" pitchFamily="34" charset="0"/>
              <a:buChar char="•"/>
            </a:pPr>
            <a:r>
              <a:rPr lang="en-GB" sz="1800" b="0" i="0" u="none" strike="noStrike" dirty="0">
                <a:solidFill>
                  <a:srgbClr val="000000"/>
                </a:solidFill>
                <a:effectLst/>
                <a:latin typeface="Calibri" panose="020F0502020204030204" pitchFamily="34" charset="0"/>
              </a:rPr>
              <a:t> SUBU has a stock of sunflower lanyards and badges that students can ask for if they have a hidden disability</a:t>
            </a:r>
            <a:r>
              <a:rPr lang="en-GB" sz="1800" b="0" i="0" dirty="0">
                <a:solidFill>
                  <a:srgbClr val="000000"/>
                </a:solidFill>
                <a:effectLst/>
                <a:latin typeface="Calibri" panose="020F0502020204030204" pitchFamily="34" charset="0"/>
              </a:rPr>
              <a:t> </a:t>
            </a:r>
          </a:p>
          <a:p>
            <a:endParaRPr lang="en-US" dirty="0">
              <a:cs typeface="Calibri"/>
            </a:endParaRPr>
          </a:p>
        </p:txBody>
      </p:sp>
      <p:sp>
        <p:nvSpPr>
          <p:cNvPr id="4" name="Slide Number Placeholder 3"/>
          <p:cNvSpPr>
            <a:spLocks noGrp="1"/>
          </p:cNvSpPr>
          <p:nvPr>
            <p:ph type="sldNum" sz="quarter" idx="5"/>
          </p:nvPr>
        </p:nvSpPr>
        <p:spPr/>
        <p:txBody>
          <a:bodyPr/>
          <a:lstStyle/>
          <a:p>
            <a:fld id="{009E1199-32FF-4380-BA2A-4DE25E66739E}" type="slidenum">
              <a:rPr lang="en-GB" smtClean="0"/>
              <a:t>21</a:t>
            </a:fld>
            <a:endParaRPr lang="en-GB"/>
          </a:p>
        </p:txBody>
      </p:sp>
    </p:spTree>
    <p:extLst>
      <p:ext uri="{BB962C8B-B14F-4D97-AF65-F5344CB8AC3E}">
        <p14:creationId xmlns:p14="http://schemas.microsoft.com/office/powerpoint/2010/main" val="23935884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0" i="0" u="none" strike="noStrike" dirty="0">
                <a:solidFill>
                  <a:srgbClr val="000000"/>
                </a:solidFill>
                <a:effectLst/>
                <a:latin typeface="Calibri" panose="020F0502020204030204" pitchFamily="34" charset="0"/>
              </a:rPr>
              <a:t>Use SUBU's Accessibility Grant to cover the cost of an activity or equipment that will enable your club or society to be more open and accessible. You can apply for this grant using the same system you would for any other but do be aware there are limitation on what you can use the grant for.</a:t>
            </a:r>
            <a:r>
              <a:rPr lang="en-GB" sz="1800" b="0" i="0" dirty="0">
                <a:solidFill>
                  <a:srgbClr val="000000"/>
                </a:solidFill>
                <a:effectLst/>
                <a:latin typeface="Calibri" panose="020F0502020204030204" pitchFamily="34" charset="0"/>
              </a:rPr>
              <a:t> </a:t>
            </a:r>
          </a:p>
          <a:p>
            <a:endParaRPr lang="en-GB" sz="1800" b="0" i="0" dirty="0">
              <a:solidFill>
                <a:srgbClr val="000000"/>
              </a:solidFill>
              <a:effectLst/>
              <a:latin typeface="Calibri" panose="020F0502020204030204" pitchFamily="34" charset="0"/>
            </a:endParaRPr>
          </a:p>
          <a:p>
            <a:r>
              <a:rPr lang="en-GB" sz="1800" b="0" i="0" dirty="0">
                <a:solidFill>
                  <a:srgbClr val="000000"/>
                </a:solidFill>
                <a:effectLst/>
                <a:latin typeface="Calibri" panose="020F0502020204030204" pitchFamily="34" charset="0"/>
              </a:rPr>
              <a:t>Find out more here: https://www.subu.org.uk/involved/clubs_societies/committeezone/clubsfunding/</a:t>
            </a:r>
            <a:endParaRPr lang="en-GB" dirty="0"/>
          </a:p>
        </p:txBody>
      </p:sp>
      <p:sp>
        <p:nvSpPr>
          <p:cNvPr id="4" name="Slide Number Placeholder 3"/>
          <p:cNvSpPr>
            <a:spLocks noGrp="1"/>
          </p:cNvSpPr>
          <p:nvPr>
            <p:ph type="sldNum" sz="quarter" idx="5"/>
          </p:nvPr>
        </p:nvSpPr>
        <p:spPr/>
        <p:txBody>
          <a:bodyPr/>
          <a:lstStyle/>
          <a:p>
            <a:fld id="{009E1199-32FF-4380-BA2A-4DE25E66739E}" type="slidenum">
              <a:rPr lang="en-GB" smtClean="0"/>
              <a:t>22</a:t>
            </a:fld>
            <a:endParaRPr lang="en-GB"/>
          </a:p>
        </p:txBody>
      </p:sp>
    </p:spTree>
    <p:extLst>
      <p:ext uri="{BB962C8B-B14F-4D97-AF65-F5344CB8AC3E}">
        <p14:creationId xmlns:p14="http://schemas.microsoft.com/office/powerpoint/2010/main" val="1673965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buFont typeface="Arial" panose="020B0604020202020204" pitchFamily="34" charset="0"/>
              <a:buChar char="•"/>
            </a:pPr>
            <a:r>
              <a:rPr lang="en-GB" sz="1800" b="0" i="0" u="none" strike="noStrike" dirty="0">
                <a:solidFill>
                  <a:srgbClr val="000000"/>
                </a:solidFill>
                <a:effectLst/>
                <a:latin typeface="Calibri" panose="020F0502020204030204" pitchFamily="34" charset="0"/>
              </a:rPr>
              <a:t> Whenever your committee introduce themselves or if you have a guest for an event, make sure they include their pronouns in their introductions</a:t>
            </a:r>
            <a:r>
              <a:rPr lang="en-GB" sz="1800" b="0" i="0" dirty="0">
                <a:solidFill>
                  <a:srgbClr val="000000"/>
                </a:solidFill>
                <a:effectLst/>
                <a:latin typeface="Calibri" panose="020F0502020204030204" pitchFamily="34" charset="0"/>
              </a:rPr>
              <a:t> </a:t>
            </a:r>
          </a:p>
          <a:p>
            <a:pPr algn="l" rtl="0" fontAlgn="base">
              <a:buFont typeface="Arial" panose="020B0604020202020204" pitchFamily="34" charset="0"/>
              <a:buChar char="•"/>
            </a:pPr>
            <a:r>
              <a:rPr lang="en-GB" sz="1800" b="0" i="0" u="none" strike="noStrike" dirty="0">
                <a:solidFill>
                  <a:srgbClr val="000000"/>
                </a:solidFill>
                <a:effectLst/>
                <a:latin typeface="Calibri" panose="020F0502020204030204" pitchFamily="34" charset="0"/>
              </a:rPr>
              <a:t> If you have an online event, get members to add their pronouns to their screen names</a:t>
            </a:r>
            <a:r>
              <a:rPr lang="en-GB" sz="1800" b="0" i="0" dirty="0">
                <a:solidFill>
                  <a:srgbClr val="000000"/>
                </a:solidFill>
                <a:effectLst/>
                <a:latin typeface="Calibri" panose="020F0502020204030204" pitchFamily="34" charset="0"/>
              </a:rPr>
              <a:t> </a:t>
            </a:r>
          </a:p>
          <a:p>
            <a:pPr algn="l" rtl="0" fontAlgn="base">
              <a:buFont typeface="Arial" panose="020B0604020202020204" pitchFamily="34" charset="0"/>
              <a:buChar char="•"/>
            </a:pPr>
            <a:r>
              <a:rPr lang="en-GB" sz="1800" b="0" i="0" u="none" strike="noStrike" dirty="0">
                <a:solidFill>
                  <a:srgbClr val="000000"/>
                </a:solidFill>
                <a:effectLst/>
                <a:latin typeface="Calibri" panose="020F0502020204030204" pitchFamily="34" charset="0"/>
              </a:rPr>
              <a:t> Encourage your committee to wear pronoun badges to Freshers Fair and society events – we have brought some with us today so do pick one up after this session!</a:t>
            </a:r>
            <a:r>
              <a:rPr lang="en-GB" sz="1800" b="0" i="0" dirty="0">
                <a:solidFill>
                  <a:srgbClr val="000000"/>
                </a:solidFill>
                <a:effectLst/>
                <a:latin typeface="Calibri" panose="020F0502020204030204" pitchFamily="34" charset="0"/>
              </a:rPr>
              <a:t> </a:t>
            </a:r>
          </a:p>
          <a:p>
            <a:pPr algn="l" rtl="0" fontAlgn="base">
              <a:buFont typeface="Arial" panose="020B0604020202020204" pitchFamily="34" charset="0"/>
              <a:buChar char="•"/>
            </a:pPr>
            <a:r>
              <a:rPr lang="en-GB" sz="1800" b="0" i="0" u="none" strike="noStrike" dirty="0">
                <a:solidFill>
                  <a:srgbClr val="000000"/>
                </a:solidFill>
                <a:effectLst/>
                <a:latin typeface="Calibri" panose="020F0502020204030204" pitchFamily="34" charset="0"/>
              </a:rPr>
              <a:t> Similar to being aware of the nearest Disabled toilet, make sure you are aware of the nearest Gender Neutral toilets are and let you members know at the start of the session</a:t>
            </a:r>
            <a:r>
              <a:rPr lang="en-GB" sz="1800" b="0" i="0" dirty="0">
                <a:solidFill>
                  <a:srgbClr val="000000"/>
                </a:solidFill>
                <a:effectLst/>
                <a:latin typeface="Calibri" panose="020F0502020204030204" pitchFamily="34" charset="0"/>
              </a:rPr>
              <a:t> </a:t>
            </a:r>
          </a:p>
          <a:p>
            <a:endParaRPr lang="en-US" dirty="0">
              <a:cs typeface="Calibri"/>
            </a:endParaRPr>
          </a:p>
        </p:txBody>
      </p:sp>
      <p:sp>
        <p:nvSpPr>
          <p:cNvPr id="4" name="Slide Number Placeholder 3"/>
          <p:cNvSpPr>
            <a:spLocks noGrp="1"/>
          </p:cNvSpPr>
          <p:nvPr>
            <p:ph type="sldNum" sz="quarter" idx="5"/>
          </p:nvPr>
        </p:nvSpPr>
        <p:spPr/>
        <p:txBody>
          <a:bodyPr/>
          <a:lstStyle/>
          <a:p>
            <a:fld id="{009E1199-32FF-4380-BA2A-4DE25E66739E}" type="slidenum">
              <a:rPr lang="en-GB" smtClean="0"/>
              <a:t>23</a:t>
            </a:fld>
            <a:endParaRPr lang="en-GB"/>
          </a:p>
        </p:txBody>
      </p:sp>
    </p:spTree>
    <p:extLst>
      <p:ext uri="{BB962C8B-B14F-4D97-AF65-F5344CB8AC3E}">
        <p14:creationId xmlns:p14="http://schemas.microsoft.com/office/powerpoint/2010/main" val="3780998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buFont typeface="Arial" panose="020B0604020202020204" pitchFamily="34" charset="0"/>
              <a:buChar char="•"/>
            </a:pPr>
            <a:r>
              <a:rPr lang="en-GB" sz="1800" b="0" i="0" dirty="0">
                <a:solidFill>
                  <a:srgbClr val="000000"/>
                </a:solidFill>
                <a:effectLst/>
                <a:latin typeface="Calibri" panose="020F0502020204030204" pitchFamily="34" charset="0"/>
              </a:rPr>
              <a:t> Add a mental health champion to your committee member roles  </a:t>
            </a:r>
          </a:p>
          <a:p>
            <a:pPr algn="l" rtl="0" fontAlgn="base">
              <a:buFont typeface="Arial" panose="020B0604020202020204" pitchFamily="34" charset="0"/>
              <a:buChar char="•"/>
            </a:pPr>
            <a:r>
              <a:rPr lang="en-GB" sz="1800" b="0" i="0" dirty="0">
                <a:solidFill>
                  <a:srgbClr val="000000"/>
                </a:solidFill>
                <a:effectLst/>
                <a:latin typeface="Calibri" panose="020F0502020204030204" pitchFamily="34" charset="0"/>
              </a:rPr>
              <a:t> The Student Opportunities team organise Mental Health First Aid Training throughout the year so be sure to take part when they do </a:t>
            </a:r>
          </a:p>
          <a:p>
            <a:pPr algn="l" rtl="0" fontAlgn="base">
              <a:buFont typeface="Arial" panose="020B0604020202020204" pitchFamily="34" charset="0"/>
              <a:buChar char="•"/>
            </a:pPr>
            <a:r>
              <a:rPr lang="en-GB" sz="1800" b="0" i="0" dirty="0">
                <a:solidFill>
                  <a:srgbClr val="000000"/>
                </a:solidFill>
                <a:effectLst/>
                <a:latin typeface="Calibri" panose="020F0502020204030204" pitchFamily="34" charset="0"/>
              </a:rPr>
              <a:t> Make sure to guide members to SUBU Advice if needed, while you may be their society committee there will be many things you cannot sort on your own and SUBU Advice is there to help. More info here: https://www.subu.org.uk/support/advice/</a:t>
            </a:r>
          </a:p>
          <a:p>
            <a:endParaRPr lang="en-US" dirty="0">
              <a:cs typeface="Calibri"/>
            </a:endParaRPr>
          </a:p>
        </p:txBody>
      </p:sp>
      <p:sp>
        <p:nvSpPr>
          <p:cNvPr id="4" name="Slide Number Placeholder 3"/>
          <p:cNvSpPr>
            <a:spLocks noGrp="1"/>
          </p:cNvSpPr>
          <p:nvPr>
            <p:ph type="sldNum" sz="quarter" idx="5"/>
          </p:nvPr>
        </p:nvSpPr>
        <p:spPr/>
        <p:txBody>
          <a:bodyPr/>
          <a:lstStyle/>
          <a:p>
            <a:fld id="{009E1199-32FF-4380-BA2A-4DE25E66739E}" type="slidenum">
              <a:rPr lang="en-GB" smtClean="0"/>
              <a:t>24</a:t>
            </a:fld>
            <a:endParaRPr lang="en-GB"/>
          </a:p>
        </p:txBody>
      </p:sp>
    </p:spTree>
    <p:extLst>
      <p:ext uri="{BB962C8B-B14F-4D97-AF65-F5344CB8AC3E}">
        <p14:creationId xmlns:p14="http://schemas.microsoft.com/office/powerpoint/2010/main" val="5756747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09E1199-32FF-4380-BA2A-4DE25E66739E}" type="slidenum">
              <a:rPr lang="en-GB" smtClean="0"/>
              <a:t>25</a:t>
            </a:fld>
            <a:endParaRPr lang="en-GB"/>
          </a:p>
        </p:txBody>
      </p:sp>
    </p:spTree>
    <p:extLst>
      <p:ext uri="{BB962C8B-B14F-4D97-AF65-F5344CB8AC3E}">
        <p14:creationId xmlns:p14="http://schemas.microsoft.com/office/powerpoint/2010/main" val="212605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4153E-B673-4568-B0C7-18F65BAD283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A418E9A-A78F-4708-B1AF-6B9E8C9549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F984CCA-ACE0-450F-980D-2518E2EDB1C5}"/>
              </a:ext>
            </a:extLst>
          </p:cNvPr>
          <p:cNvSpPr>
            <a:spLocks noGrp="1"/>
          </p:cNvSpPr>
          <p:nvPr>
            <p:ph type="dt" sz="half" idx="10"/>
          </p:nvPr>
        </p:nvSpPr>
        <p:spPr/>
        <p:txBody>
          <a:bodyPr/>
          <a:lstStyle/>
          <a:p>
            <a:fld id="{B03AC77D-4AC8-4911-9073-416EE5FD6BBE}" type="datetimeFigureOut">
              <a:rPr lang="en-GB" smtClean="0"/>
              <a:t>15/09/2023</a:t>
            </a:fld>
            <a:endParaRPr lang="en-GB"/>
          </a:p>
        </p:txBody>
      </p:sp>
      <p:sp>
        <p:nvSpPr>
          <p:cNvPr id="5" name="Footer Placeholder 4">
            <a:extLst>
              <a:ext uri="{FF2B5EF4-FFF2-40B4-BE49-F238E27FC236}">
                <a16:creationId xmlns:a16="http://schemas.microsoft.com/office/drawing/2014/main" id="{A8E2A9C6-2ED3-4878-9B36-33A0E5AFE8C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FFCC25F-AEDB-475C-BCC0-244DDDF2DF67}"/>
              </a:ext>
            </a:extLst>
          </p:cNvPr>
          <p:cNvSpPr>
            <a:spLocks noGrp="1"/>
          </p:cNvSpPr>
          <p:nvPr>
            <p:ph type="sldNum" sz="quarter" idx="12"/>
          </p:nvPr>
        </p:nvSpPr>
        <p:spPr/>
        <p:txBody>
          <a:bodyPr/>
          <a:lstStyle/>
          <a:p>
            <a:fld id="{463E2BCC-B0E9-4F92-8609-C0FB3F63EC8C}" type="slidenum">
              <a:rPr lang="en-GB" smtClean="0"/>
              <a:t>‹#›</a:t>
            </a:fld>
            <a:endParaRPr lang="en-GB"/>
          </a:p>
        </p:txBody>
      </p:sp>
    </p:spTree>
    <p:extLst>
      <p:ext uri="{BB962C8B-B14F-4D97-AF65-F5344CB8AC3E}">
        <p14:creationId xmlns:p14="http://schemas.microsoft.com/office/powerpoint/2010/main" val="4103515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0BB0D-2E7E-40C9-9C6E-F9FBD6FD8B4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DE8DCAE-B061-42E0-9B2C-CE46881F39B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10DEB01-D58C-4E0B-B167-93587924462E}"/>
              </a:ext>
            </a:extLst>
          </p:cNvPr>
          <p:cNvSpPr>
            <a:spLocks noGrp="1"/>
          </p:cNvSpPr>
          <p:nvPr>
            <p:ph type="dt" sz="half" idx="10"/>
          </p:nvPr>
        </p:nvSpPr>
        <p:spPr/>
        <p:txBody>
          <a:bodyPr/>
          <a:lstStyle/>
          <a:p>
            <a:fld id="{B03AC77D-4AC8-4911-9073-416EE5FD6BBE}" type="datetimeFigureOut">
              <a:rPr lang="en-GB" smtClean="0"/>
              <a:t>15/09/2023</a:t>
            </a:fld>
            <a:endParaRPr lang="en-GB"/>
          </a:p>
        </p:txBody>
      </p:sp>
      <p:sp>
        <p:nvSpPr>
          <p:cNvPr id="5" name="Footer Placeholder 4">
            <a:extLst>
              <a:ext uri="{FF2B5EF4-FFF2-40B4-BE49-F238E27FC236}">
                <a16:creationId xmlns:a16="http://schemas.microsoft.com/office/drawing/2014/main" id="{94A2B9DC-24AC-487C-8EFA-CA0CD6D22D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AC001AF-655C-4540-B238-DA75C54CAFF7}"/>
              </a:ext>
            </a:extLst>
          </p:cNvPr>
          <p:cNvSpPr>
            <a:spLocks noGrp="1"/>
          </p:cNvSpPr>
          <p:nvPr>
            <p:ph type="sldNum" sz="quarter" idx="12"/>
          </p:nvPr>
        </p:nvSpPr>
        <p:spPr/>
        <p:txBody>
          <a:bodyPr/>
          <a:lstStyle/>
          <a:p>
            <a:fld id="{463E2BCC-B0E9-4F92-8609-C0FB3F63EC8C}" type="slidenum">
              <a:rPr lang="en-GB" smtClean="0"/>
              <a:t>‹#›</a:t>
            </a:fld>
            <a:endParaRPr lang="en-GB"/>
          </a:p>
        </p:txBody>
      </p:sp>
    </p:spTree>
    <p:extLst>
      <p:ext uri="{BB962C8B-B14F-4D97-AF65-F5344CB8AC3E}">
        <p14:creationId xmlns:p14="http://schemas.microsoft.com/office/powerpoint/2010/main" val="1243983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4CDAC4-282D-43BD-B8D1-FE4B6BCFDDB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6D0FF83-2564-4661-921C-063CBB3CE0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D863D0-5056-438A-AA85-D9B1590D69A6}"/>
              </a:ext>
            </a:extLst>
          </p:cNvPr>
          <p:cNvSpPr>
            <a:spLocks noGrp="1"/>
          </p:cNvSpPr>
          <p:nvPr>
            <p:ph type="dt" sz="half" idx="10"/>
          </p:nvPr>
        </p:nvSpPr>
        <p:spPr/>
        <p:txBody>
          <a:bodyPr/>
          <a:lstStyle/>
          <a:p>
            <a:fld id="{B03AC77D-4AC8-4911-9073-416EE5FD6BBE}" type="datetimeFigureOut">
              <a:rPr lang="en-GB" smtClean="0"/>
              <a:t>15/09/2023</a:t>
            </a:fld>
            <a:endParaRPr lang="en-GB"/>
          </a:p>
        </p:txBody>
      </p:sp>
      <p:sp>
        <p:nvSpPr>
          <p:cNvPr id="5" name="Footer Placeholder 4">
            <a:extLst>
              <a:ext uri="{FF2B5EF4-FFF2-40B4-BE49-F238E27FC236}">
                <a16:creationId xmlns:a16="http://schemas.microsoft.com/office/drawing/2014/main" id="{D614BD2F-3D92-4F33-A00B-C7D9BB463E3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8A4A0B2-3646-4438-9A23-BC0B7192C136}"/>
              </a:ext>
            </a:extLst>
          </p:cNvPr>
          <p:cNvSpPr>
            <a:spLocks noGrp="1"/>
          </p:cNvSpPr>
          <p:nvPr>
            <p:ph type="sldNum" sz="quarter" idx="12"/>
          </p:nvPr>
        </p:nvSpPr>
        <p:spPr/>
        <p:txBody>
          <a:bodyPr/>
          <a:lstStyle/>
          <a:p>
            <a:fld id="{463E2BCC-B0E9-4F92-8609-C0FB3F63EC8C}" type="slidenum">
              <a:rPr lang="en-GB" smtClean="0"/>
              <a:t>‹#›</a:t>
            </a:fld>
            <a:endParaRPr lang="en-GB"/>
          </a:p>
        </p:txBody>
      </p:sp>
    </p:spTree>
    <p:extLst>
      <p:ext uri="{BB962C8B-B14F-4D97-AF65-F5344CB8AC3E}">
        <p14:creationId xmlns:p14="http://schemas.microsoft.com/office/powerpoint/2010/main" val="1427776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53E9C-F38E-420D-97D9-2232EF47D16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E7184A8-C092-4AF1-A413-FBB6949FDB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DF609BD-8428-4D17-B5A4-ACAD868B3812}"/>
              </a:ext>
            </a:extLst>
          </p:cNvPr>
          <p:cNvSpPr>
            <a:spLocks noGrp="1"/>
          </p:cNvSpPr>
          <p:nvPr>
            <p:ph type="dt" sz="half" idx="10"/>
          </p:nvPr>
        </p:nvSpPr>
        <p:spPr/>
        <p:txBody>
          <a:bodyPr/>
          <a:lstStyle/>
          <a:p>
            <a:fld id="{B03AC77D-4AC8-4911-9073-416EE5FD6BBE}" type="datetimeFigureOut">
              <a:rPr lang="en-GB" smtClean="0"/>
              <a:t>15/09/2023</a:t>
            </a:fld>
            <a:endParaRPr lang="en-GB"/>
          </a:p>
        </p:txBody>
      </p:sp>
      <p:sp>
        <p:nvSpPr>
          <p:cNvPr id="5" name="Footer Placeholder 4">
            <a:extLst>
              <a:ext uri="{FF2B5EF4-FFF2-40B4-BE49-F238E27FC236}">
                <a16:creationId xmlns:a16="http://schemas.microsoft.com/office/drawing/2014/main" id="{8DF2228B-E24F-40DE-9CB3-A510E946D2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15557D1-CE77-4392-9FB3-1434FC6A9016}"/>
              </a:ext>
            </a:extLst>
          </p:cNvPr>
          <p:cNvSpPr>
            <a:spLocks noGrp="1"/>
          </p:cNvSpPr>
          <p:nvPr>
            <p:ph type="sldNum" sz="quarter" idx="12"/>
          </p:nvPr>
        </p:nvSpPr>
        <p:spPr/>
        <p:txBody>
          <a:bodyPr/>
          <a:lstStyle/>
          <a:p>
            <a:fld id="{463E2BCC-B0E9-4F92-8609-C0FB3F63EC8C}" type="slidenum">
              <a:rPr lang="en-GB" smtClean="0"/>
              <a:t>‹#›</a:t>
            </a:fld>
            <a:endParaRPr lang="en-GB"/>
          </a:p>
        </p:txBody>
      </p:sp>
    </p:spTree>
    <p:extLst>
      <p:ext uri="{BB962C8B-B14F-4D97-AF65-F5344CB8AC3E}">
        <p14:creationId xmlns:p14="http://schemas.microsoft.com/office/powerpoint/2010/main" val="2635320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A25BB-30B2-42D6-B1DF-441B3033D4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23E1554-A516-415E-A02F-9E7CE63F14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DB72C4-E619-4D56-B827-2C4A80B18735}"/>
              </a:ext>
            </a:extLst>
          </p:cNvPr>
          <p:cNvSpPr>
            <a:spLocks noGrp="1"/>
          </p:cNvSpPr>
          <p:nvPr>
            <p:ph type="dt" sz="half" idx="10"/>
          </p:nvPr>
        </p:nvSpPr>
        <p:spPr/>
        <p:txBody>
          <a:bodyPr/>
          <a:lstStyle/>
          <a:p>
            <a:fld id="{B03AC77D-4AC8-4911-9073-416EE5FD6BBE}" type="datetimeFigureOut">
              <a:rPr lang="en-GB" smtClean="0"/>
              <a:t>15/09/2023</a:t>
            </a:fld>
            <a:endParaRPr lang="en-GB"/>
          </a:p>
        </p:txBody>
      </p:sp>
      <p:sp>
        <p:nvSpPr>
          <p:cNvPr id="5" name="Footer Placeholder 4">
            <a:extLst>
              <a:ext uri="{FF2B5EF4-FFF2-40B4-BE49-F238E27FC236}">
                <a16:creationId xmlns:a16="http://schemas.microsoft.com/office/drawing/2014/main" id="{73E2D26F-1476-4B1A-8F44-9A590D88B7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0689BD8-17E4-477B-A058-C2CF1CDF5B23}"/>
              </a:ext>
            </a:extLst>
          </p:cNvPr>
          <p:cNvSpPr>
            <a:spLocks noGrp="1"/>
          </p:cNvSpPr>
          <p:nvPr>
            <p:ph type="sldNum" sz="quarter" idx="12"/>
          </p:nvPr>
        </p:nvSpPr>
        <p:spPr/>
        <p:txBody>
          <a:bodyPr/>
          <a:lstStyle/>
          <a:p>
            <a:fld id="{463E2BCC-B0E9-4F92-8609-C0FB3F63EC8C}" type="slidenum">
              <a:rPr lang="en-GB" smtClean="0"/>
              <a:t>‹#›</a:t>
            </a:fld>
            <a:endParaRPr lang="en-GB"/>
          </a:p>
        </p:txBody>
      </p:sp>
    </p:spTree>
    <p:extLst>
      <p:ext uri="{BB962C8B-B14F-4D97-AF65-F5344CB8AC3E}">
        <p14:creationId xmlns:p14="http://schemas.microsoft.com/office/powerpoint/2010/main" val="4112643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EECEC-DFDD-481C-AFD3-385A8137977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08BB3BF-ED2F-4A78-A3D4-F2B378604A6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5D4473C-3D02-473B-839B-A12AC8E5326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DC8E90D-90A9-4739-BAC6-3C61E6C8D07B}"/>
              </a:ext>
            </a:extLst>
          </p:cNvPr>
          <p:cNvSpPr>
            <a:spLocks noGrp="1"/>
          </p:cNvSpPr>
          <p:nvPr>
            <p:ph type="dt" sz="half" idx="10"/>
          </p:nvPr>
        </p:nvSpPr>
        <p:spPr/>
        <p:txBody>
          <a:bodyPr/>
          <a:lstStyle/>
          <a:p>
            <a:fld id="{B03AC77D-4AC8-4911-9073-416EE5FD6BBE}" type="datetimeFigureOut">
              <a:rPr lang="en-GB" smtClean="0"/>
              <a:t>15/09/2023</a:t>
            </a:fld>
            <a:endParaRPr lang="en-GB"/>
          </a:p>
        </p:txBody>
      </p:sp>
      <p:sp>
        <p:nvSpPr>
          <p:cNvPr id="6" name="Footer Placeholder 5">
            <a:extLst>
              <a:ext uri="{FF2B5EF4-FFF2-40B4-BE49-F238E27FC236}">
                <a16:creationId xmlns:a16="http://schemas.microsoft.com/office/drawing/2014/main" id="{381D72FD-FDD9-49EB-86BF-1BA17762DE0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5F43227-2EA9-4D86-80BC-82375EF78397}"/>
              </a:ext>
            </a:extLst>
          </p:cNvPr>
          <p:cNvSpPr>
            <a:spLocks noGrp="1"/>
          </p:cNvSpPr>
          <p:nvPr>
            <p:ph type="sldNum" sz="quarter" idx="12"/>
          </p:nvPr>
        </p:nvSpPr>
        <p:spPr/>
        <p:txBody>
          <a:bodyPr/>
          <a:lstStyle/>
          <a:p>
            <a:fld id="{463E2BCC-B0E9-4F92-8609-C0FB3F63EC8C}" type="slidenum">
              <a:rPr lang="en-GB" smtClean="0"/>
              <a:t>‹#›</a:t>
            </a:fld>
            <a:endParaRPr lang="en-GB"/>
          </a:p>
        </p:txBody>
      </p:sp>
    </p:spTree>
    <p:extLst>
      <p:ext uri="{BB962C8B-B14F-4D97-AF65-F5344CB8AC3E}">
        <p14:creationId xmlns:p14="http://schemas.microsoft.com/office/powerpoint/2010/main" val="1294841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9CC69-0351-47F6-B71B-DD68B545474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69F314B-FA44-4037-B03E-23A2EA20355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815B324-2715-49BA-BAC4-1F6E0507C2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FEC5CC9-38EE-45C9-8824-EBA4475480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41F69A3-964A-4828-B713-33975B328CE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AEF6019-F613-4126-A1DD-549BF00D8F9D}"/>
              </a:ext>
            </a:extLst>
          </p:cNvPr>
          <p:cNvSpPr>
            <a:spLocks noGrp="1"/>
          </p:cNvSpPr>
          <p:nvPr>
            <p:ph type="dt" sz="half" idx="10"/>
          </p:nvPr>
        </p:nvSpPr>
        <p:spPr/>
        <p:txBody>
          <a:bodyPr/>
          <a:lstStyle/>
          <a:p>
            <a:fld id="{B03AC77D-4AC8-4911-9073-416EE5FD6BBE}" type="datetimeFigureOut">
              <a:rPr lang="en-GB" smtClean="0"/>
              <a:t>15/09/2023</a:t>
            </a:fld>
            <a:endParaRPr lang="en-GB"/>
          </a:p>
        </p:txBody>
      </p:sp>
      <p:sp>
        <p:nvSpPr>
          <p:cNvPr id="8" name="Footer Placeholder 7">
            <a:extLst>
              <a:ext uri="{FF2B5EF4-FFF2-40B4-BE49-F238E27FC236}">
                <a16:creationId xmlns:a16="http://schemas.microsoft.com/office/drawing/2014/main" id="{FA2DE805-313A-4F35-9007-3A98058A971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08C5C1A-835A-41D4-8045-277B393D1AA9}"/>
              </a:ext>
            </a:extLst>
          </p:cNvPr>
          <p:cNvSpPr>
            <a:spLocks noGrp="1"/>
          </p:cNvSpPr>
          <p:nvPr>
            <p:ph type="sldNum" sz="quarter" idx="12"/>
          </p:nvPr>
        </p:nvSpPr>
        <p:spPr/>
        <p:txBody>
          <a:bodyPr/>
          <a:lstStyle/>
          <a:p>
            <a:fld id="{463E2BCC-B0E9-4F92-8609-C0FB3F63EC8C}" type="slidenum">
              <a:rPr lang="en-GB" smtClean="0"/>
              <a:t>‹#›</a:t>
            </a:fld>
            <a:endParaRPr lang="en-GB"/>
          </a:p>
        </p:txBody>
      </p:sp>
    </p:spTree>
    <p:extLst>
      <p:ext uri="{BB962C8B-B14F-4D97-AF65-F5344CB8AC3E}">
        <p14:creationId xmlns:p14="http://schemas.microsoft.com/office/powerpoint/2010/main" val="2294419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5D945-8A6F-48D2-99BE-390D38EAA0C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47B3730-BC8D-49C5-998D-2B6BC7322BEE}"/>
              </a:ext>
            </a:extLst>
          </p:cNvPr>
          <p:cNvSpPr>
            <a:spLocks noGrp="1"/>
          </p:cNvSpPr>
          <p:nvPr>
            <p:ph type="dt" sz="half" idx="10"/>
          </p:nvPr>
        </p:nvSpPr>
        <p:spPr/>
        <p:txBody>
          <a:bodyPr/>
          <a:lstStyle/>
          <a:p>
            <a:fld id="{B03AC77D-4AC8-4911-9073-416EE5FD6BBE}" type="datetimeFigureOut">
              <a:rPr lang="en-GB" smtClean="0"/>
              <a:t>15/09/2023</a:t>
            </a:fld>
            <a:endParaRPr lang="en-GB"/>
          </a:p>
        </p:txBody>
      </p:sp>
      <p:sp>
        <p:nvSpPr>
          <p:cNvPr id="4" name="Footer Placeholder 3">
            <a:extLst>
              <a:ext uri="{FF2B5EF4-FFF2-40B4-BE49-F238E27FC236}">
                <a16:creationId xmlns:a16="http://schemas.microsoft.com/office/drawing/2014/main" id="{4216BB58-79AD-40DF-B7A0-2126CB5B64B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C59789C-86FE-4736-B918-960F823A928A}"/>
              </a:ext>
            </a:extLst>
          </p:cNvPr>
          <p:cNvSpPr>
            <a:spLocks noGrp="1"/>
          </p:cNvSpPr>
          <p:nvPr>
            <p:ph type="sldNum" sz="quarter" idx="12"/>
          </p:nvPr>
        </p:nvSpPr>
        <p:spPr/>
        <p:txBody>
          <a:bodyPr/>
          <a:lstStyle/>
          <a:p>
            <a:fld id="{463E2BCC-B0E9-4F92-8609-C0FB3F63EC8C}" type="slidenum">
              <a:rPr lang="en-GB" smtClean="0"/>
              <a:t>‹#›</a:t>
            </a:fld>
            <a:endParaRPr lang="en-GB"/>
          </a:p>
        </p:txBody>
      </p:sp>
    </p:spTree>
    <p:extLst>
      <p:ext uri="{BB962C8B-B14F-4D97-AF65-F5344CB8AC3E}">
        <p14:creationId xmlns:p14="http://schemas.microsoft.com/office/powerpoint/2010/main" val="3969607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4ECE89-CB86-4870-8882-8DC5F6A0F7AB}"/>
              </a:ext>
            </a:extLst>
          </p:cNvPr>
          <p:cNvSpPr>
            <a:spLocks noGrp="1"/>
          </p:cNvSpPr>
          <p:nvPr>
            <p:ph type="dt" sz="half" idx="10"/>
          </p:nvPr>
        </p:nvSpPr>
        <p:spPr/>
        <p:txBody>
          <a:bodyPr/>
          <a:lstStyle/>
          <a:p>
            <a:fld id="{B03AC77D-4AC8-4911-9073-416EE5FD6BBE}" type="datetimeFigureOut">
              <a:rPr lang="en-GB" smtClean="0"/>
              <a:t>15/09/2023</a:t>
            </a:fld>
            <a:endParaRPr lang="en-GB"/>
          </a:p>
        </p:txBody>
      </p:sp>
      <p:sp>
        <p:nvSpPr>
          <p:cNvPr id="3" name="Footer Placeholder 2">
            <a:extLst>
              <a:ext uri="{FF2B5EF4-FFF2-40B4-BE49-F238E27FC236}">
                <a16:creationId xmlns:a16="http://schemas.microsoft.com/office/drawing/2014/main" id="{2EC98B2E-FE8E-4737-86EF-50B31DD9069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252ABE9-983F-43B4-986F-8356CADABD46}"/>
              </a:ext>
            </a:extLst>
          </p:cNvPr>
          <p:cNvSpPr>
            <a:spLocks noGrp="1"/>
          </p:cNvSpPr>
          <p:nvPr>
            <p:ph type="sldNum" sz="quarter" idx="12"/>
          </p:nvPr>
        </p:nvSpPr>
        <p:spPr/>
        <p:txBody>
          <a:bodyPr/>
          <a:lstStyle/>
          <a:p>
            <a:fld id="{463E2BCC-B0E9-4F92-8609-C0FB3F63EC8C}" type="slidenum">
              <a:rPr lang="en-GB" smtClean="0"/>
              <a:t>‹#›</a:t>
            </a:fld>
            <a:endParaRPr lang="en-GB"/>
          </a:p>
        </p:txBody>
      </p:sp>
    </p:spTree>
    <p:extLst>
      <p:ext uri="{BB962C8B-B14F-4D97-AF65-F5344CB8AC3E}">
        <p14:creationId xmlns:p14="http://schemas.microsoft.com/office/powerpoint/2010/main" val="3261365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FD4D0-1C5A-46AA-8315-2436140696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4DD352F-437A-4FE6-8436-8AC58C9BF4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C2A0B38-CB11-4D2A-9DA7-C2E1C497CD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84D711-F3EF-4C72-BBDE-9AC76AA1EDEE}"/>
              </a:ext>
            </a:extLst>
          </p:cNvPr>
          <p:cNvSpPr>
            <a:spLocks noGrp="1"/>
          </p:cNvSpPr>
          <p:nvPr>
            <p:ph type="dt" sz="half" idx="10"/>
          </p:nvPr>
        </p:nvSpPr>
        <p:spPr/>
        <p:txBody>
          <a:bodyPr/>
          <a:lstStyle/>
          <a:p>
            <a:fld id="{B03AC77D-4AC8-4911-9073-416EE5FD6BBE}" type="datetimeFigureOut">
              <a:rPr lang="en-GB" smtClean="0"/>
              <a:t>15/09/2023</a:t>
            </a:fld>
            <a:endParaRPr lang="en-GB"/>
          </a:p>
        </p:txBody>
      </p:sp>
      <p:sp>
        <p:nvSpPr>
          <p:cNvPr id="6" name="Footer Placeholder 5">
            <a:extLst>
              <a:ext uri="{FF2B5EF4-FFF2-40B4-BE49-F238E27FC236}">
                <a16:creationId xmlns:a16="http://schemas.microsoft.com/office/drawing/2014/main" id="{80055DFD-6895-42ED-866C-6125BE11BB1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725C53-FE31-4B91-8EF2-C9D0A69087F4}"/>
              </a:ext>
            </a:extLst>
          </p:cNvPr>
          <p:cNvSpPr>
            <a:spLocks noGrp="1"/>
          </p:cNvSpPr>
          <p:nvPr>
            <p:ph type="sldNum" sz="quarter" idx="12"/>
          </p:nvPr>
        </p:nvSpPr>
        <p:spPr/>
        <p:txBody>
          <a:bodyPr/>
          <a:lstStyle/>
          <a:p>
            <a:fld id="{463E2BCC-B0E9-4F92-8609-C0FB3F63EC8C}" type="slidenum">
              <a:rPr lang="en-GB" smtClean="0"/>
              <a:t>‹#›</a:t>
            </a:fld>
            <a:endParaRPr lang="en-GB"/>
          </a:p>
        </p:txBody>
      </p:sp>
    </p:spTree>
    <p:extLst>
      <p:ext uri="{BB962C8B-B14F-4D97-AF65-F5344CB8AC3E}">
        <p14:creationId xmlns:p14="http://schemas.microsoft.com/office/powerpoint/2010/main" val="3041479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DC7D1-6278-499B-BD2D-C5852DEB49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48F40DC-9060-4CE8-88AB-1A01D721E0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8221018-DF0B-432A-B176-36C9303D2D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A85876-0F7A-421B-AE56-F64D8BBC3196}"/>
              </a:ext>
            </a:extLst>
          </p:cNvPr>
          <p:cNvSpPr>
            <a:spLocks noGrp="1"/>
          </p:cNvSpPr>
          <p:nvPr>
            <p:ph type="dt" sz="half" idx="10"/>
          </p:nvPr>
        </p:nvSpPr>
        <p:spPr/>
        <p:txBody>
          <a:bodyPr/>
          <a:lstStyle/>
          <a:p>
            <a:fld id="{B03AC77D-4AC8-4911-9073-416EE5FD6BBE}" type="datetimeFigureOut">
              <a:rPr lang="en-GB" smtClean="0"/>
              <a:t>15/09/2023</a:t>
            </a:fld>
            <a:endParaRPr lang="en-GB"/>
          </a:p>
        </p:txBody>
      </p:sp>
      <p:sp>
        <p:nvSpPr>
          <p:cNvPr id="6" name="Footer Placeholder 5">
            <a:extLst>
              <a:ext uri="{FF2B5EF4-FFF2-40B4-BE49-F238E27FC236}">
                <a16:creationId xmlns:a16="http://schemas.microsoft.com/office/drawing/2014/main" id="{AEBDAD6D-76E0-4F37-A4CD-8E88405FFA7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DDC5023-3CF7-4771-94A2-BDAA428607E7}"/>
              </a:ext>
            </a:extLst>
          </p:cNvPr>
          <p:cNvSpPr>
            <a:spLocks noGrp="1"/>
          </p:cNvSpPr>
          <p:nvPr>
            <p:ph type="sldNum" sz="quarter" idx="12"/>
          </p:nvPr>
        </p:nvSpPr>
        <p:spPr/>
        <p:txBody>
          <a:bodyPr/>
          <a:lstStyle/>
          <a:p>
            <a:fld id="{463E2BCC-B0E9-4F92-8609-C0FB3F63EC8C}" type="slidenum">
              <a:rPr lang="en-GB" smtClean="0"/>
              <a:t>‹#›</a:t>
            </a:fld>
            <a:endParaRPr lang="en-GB"/>
          </a:p>
        </p:txBody>
      </p:sp>
    </p:spTree>
    <p:extLst>
      <p:ext uri="{BB962C8B-B14F-4D97-AF65-F5344CB8AC3E}">
        <p14:creationId xmlns:p14="http://schemas.microsoft.com/office/powerpoint/2010/main" val="3941361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A15849-3675-43E7-A9A1-917FC2F882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A310A9D-1DCA-4B41-8642-798DA6BAC2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4E67F64-A616-4463-A301-C0DCD49E3C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3AC77D-4AC8-4911-9073-416EE5FD6BBE}" type="datetimeFigureOut">
              <a:rPr lang="en-GB" smtClean="0"/>
              <a:t>15/09/2023</a:t>
            </a:fld>
            <a:endParaRPr lang="en-GB"/>
          </a:p>
        </p:txBody>
      </p:sp>
      <p:sp>
        <p:nvSpPr>
          <p:cNvPr id="5" name="Footer Placeholder 4">
            <a:extLst>
              <a:ext uri="{FF2B5EF4-FFF2-40B4-BE49-F238E27FC236}">
                <a16:creationId xmlns:a16="http://schemas.microsoft.com/office/drawing/2014/main" id="{DD969884-01F0-4E85-9A2F-08ACA8B643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A50121C-9CA1-4B4C-AFC5-CA659F8536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3E2BCC-B0E9-4F92-8609-C0FB3F63EC8C}" type="slidenum">
              <a:rPr lang="en-GB" smtClean="0"/>
              <a:t>‹#›</a:t>
            </a:fld>
            <a:endParaRPr lang="en-GB"/>
          </a:p>
        </p:txBody>
      </p:sp>
    </p:spTree>
    <p:extLst>
      <p:ext uri="{BB962C8B-B14F-4D97-AF65-F5344CB8AC3E}">
        <p14:creationId xmlns:p14="http://schemas.microsoft.com/office/powerpoint/2010/main" val="3983729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https://www.youtube.com/embed/t21vwD5eHJc?feature=oembed" TargetMode="External"/><Relationship Id="rId1" Type="http://schemas.openxmlformats.org/officeDocument/2006/relationships/tags" Target="../tags/tag11.xml"/><Relationship Id="rId5" Type="http://schemas.openxmlformats.org/officeDocument/2006/relationships/image" Target="../media/image10.jpeg"/><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https://www.youtube.com/embed/KU8iR3TcLMo?feature=oembed" TargetMode="External"/><Relationship Id="rId1" Type="http://schemas.openxmlformats.org/officeDocument/2006/relationships/tags" Target="../tags/tag13.xml"/><Relationship Id="rId5" Type="http://schemas.openxmlformats.org/officeDocument/2006/relationships/image" Target="../media/image12.jpeg"/><Relationship Id="rId4"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hyperlink" Target="https://www.subu.org.uk/involved/clubs_societies/hardshipfund/"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6.png"/><Relationship Id="rId4" Type="http://schemas.openxmlformats.org/officeDocument/2006/relationships/hyperlink" Target="https://www.accessable.co.uk/" TargetMode="Externa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E088C-EA6C-47ED-B9E6-CD38781A8357}"/>
              </a:ext>
            </a:extLst>
          </p:cNvPr>
          <p:cNvSpPr>
            <a:spLocks noGrp="1"/>
          </p:cNvSpPr>
          <p:nvPr>
            <p:ph type="ctrTitle"/>
          </p:nvPr>
        </p:nvSpPr>
        <p:spPr>
          <a:xfrm>
            <a:off x="223245" y="2234471"/>
            <a:ext cx="11755120" cy="2387600"/>
          </a:xfrm>
        </p:spPr>
        <p:txBody>
          <a:bodyPr/>
          <a:lstStyle/>
          <a:p>
            <a:r>
              <a:rPr lang="en-GB" sz="7200" b="1" dirty="0"/>
              <a:t>Creating a Safe </a:t>
            </a:r>
            <a:br>
              <a:rPr lang="en-GB" sz="7200" b="1" dirty="0"/>
            </a:br>
            <a:r>
              <a:rPr lang="en-GB" sz="7200" b="1" dirty="0"/>
              <a:t>&amp; Inclusive Society</a:t>
            </a:r>
          </a:p>
        </p:txBody>
      </p:sp>
    </p:spTree>
    <p:custDataLst>
      <p:tags r:id="rId1"/>
    </p:custDataLst>
    <p:extLst>
      <p:ext uri="{BB962C8B-B14F-4D97-AF65-F5344CB8AC3E}">
        <p14:creationId xmlns:p14="http://schemas.microsoft.com/office/powerpoint/2010/main" val="2816412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nline Media 5" title="Call It Out! Be an Active Bystander">
            <a:hlinkClick r:id="" action="ppaction://media"/>
            <a:extLst>
              <a:ext uri="{FF2B5EF4-FFF2-40B4-BE49-F238E27FC236}">
                <a16:creationId xmlns:a16="http://schemas.microsoft.com/office/drawing/2014/main" id="{8A308284-F61E-05A8-F2EF-141FE9787109}"/>
              </a:ext>
            </a:extLst>
          </p:cNvPr>
          <p:cNvPicPr>
            <a:picLocks noGrp="1" noRot="1" noChangeAspect="1"/>
          </p:cNvPicPr>
          <p:nvPr>
            <p:ph idx="1"/>
            <a:videoFile r:link="rId2"/>
          </p:nvPr>
        </p:nvPicPr>
        <p:blipFill>
          <a:blip r:embed="rId5"/>
          <a:stretch>
            <a:fillRect/>
          </a:stretch>
        </p:blipFill>
        <p:spPr>
          <a:xfrm>
            <a:off x="1676400" y="1210469"/>
            <a:ext cx="8839200" cy="4991100"/>
          </a:xfrm>
        </p:spPr>
      </p:pic>
      <p:sp>
        <p:nvSpPr>
          <p:cNvPr id="7" name="Title 1">
            <a:extLst>
              <a:ext uri="{FF2B5EF4-FFF2-40B4-BE49-F238E27FC236}">
                <a16:creationId xmlns:a16="http://schemas.microsoft.com/office/drawing/2014/main" id="{97E1DC69-552F-850B-EA41-DAB0314D2035}"/>
              </a:ext>
            </a:extLst>
          </p:cNvPr>
          <p:cNvSpPr txBox="1">
            <a:spLocks/>
          </p:cNvSpPr>
          <p:nvPr/>
        </p:nvSpPr>
        <p:spPr>
          <a:xfrm>
            <a:off x="2133600" y="365125"/>
            <a:ext cx="9220200" cy="581284"/>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a:t>Sexual Harassment and Violence</a:t>
            </a:r>
          </a:p>
        </p:txBody>
      </p:sp>
    </p:spTree>
    <p:custDataLst>
      <p:tags r:id="rId1"/>
    </p:custDataLst>
    <p:extLst>
      <p:ext uri="{BB962C8B-B14F-4D97-AF65-F5344CB8AC3E}">
        <p14:creationId xmlns:p14="http://schemas.microsoft.com/office/powerpoint/2010/main" val="293203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98086-86B2-47D7-8EC4-1DE7DCE0158F}"/>
              </a:ext>
            </a:extLst>
          </p:cNvPr>
          <p:cNvSpPr>
            <a:spLocks noGrp="1"/>
          </p:cNvSpPr>
          <p:nvPr>
            <p:ph type="title"/>
          </p:nvPr>
        </p:nvSpPr>
        <p:spPr>
          <a:xfrm>
            <a:off x="2133600" y="365125"/>
            <a:ext cx="9220200" cy="581284"/>
          </a:xfrm>
        </p:spPr>
        <p:txBody>
          <a:bodyPr>
            <a:normAutofit fontScale="90000"/>
          </a:bodyPr>
          <a:lstStyle/>
          <a:p>
            <a:r>
              <a:rPr lang="en-GB" b="1"/>
              <a:t>Sexual Harassment and Violence</a:t>
            </a:r>
          </a:p>
        </p:txBody>
      </p:sp>
      <p:sp>
        <p:nvSpPr>
          <p:cNvPr id="3" name="Content Placeholder 2">
            <a:extLst>
              <a:ext uri="{FF2B5EF4-FFF2-40B4-BE49-F238E27FC236}">
                <a16:creationId xmlns:a16="http://schemas.microsoft.com/office/drawing/2014/main" id="{A5BFF738-3D1D-4112-AEFF-7465C2B0F1FC}"/>
              </a:ext>
            </a:extLst>
          </p:cNvPr>
          <p:cNvSpPr>
            <a:spLocks noGrp="1"/>
          </p:cNvSpPr>
          <p:nvPr>
            <p:ph idx="1"/>
          </p:nvPr>
        </p:nvSpPr>
        <p:spPr>
          <a:xfrm>
            <a:off x="882502" y="1249695"/>
            <a:ext cx="6593175" cy="4905770"/>
          </a:xfrm>
        </p:spPr>
        <p:txBody>
          <a:bodyPr vert="horz" lIns="91440" tIns="45720" rIns="91440" bIns="45720" rtlCol="0" anchor="t">
            <a:normAutofit fontScale="92500" lnSpcReduction="20000"/>
          </a:bodyPr>
          <a:lstStyle/>
          <a:p>
            <a:pPr marL="0" indent="0">
              <a:lnSpc>
                <a:spcPct val="100000"/>
              </a:lnSpc>
              <a:buNone/>
            </a:pPr>
            <a:r>
              <a:rPr lang="en-GB" sz="2400" dirty="0">
                <a:cs typeface="Calibri"/>
              </a:rPr>
              <a:t>SUBU believes that sexual misconduct, harassment and violence are #NeverOK and so as SUBU Clubs &amp; Societies we hope you do to.</a:t>
            </a:r>
            <a:endParaRPr lang="en-US" sz="2400" dirty="0">
              <a:cs typeface="Calibri" panose="020F0502020204030204"/>
            </a:endParaRPr>
          </a:p>
          <a:p>
            <a:pPr marL="0" indent="0">
              <a:lnSpc>
                <a:spcPct val="100000"/>
              </a:lnSpc>
              <a:buNone/>
            </a:pPr>
            <a:r>
              <a:rPr lang="en-GB" sz="2400" dirty="0">
                <a:cs typeface="Calibri"/>
              </a:rPr>
              <a:t>Ensure your members are aware of SUBU's initiatives to help keep you safe while out:</a:t>
            </a:r>
          </a:p>
          <a:p>
            <a:pPr lvl="1">
              <a:lnSpc>
                <a:spcPct val="100000"/>
              </a:lnSpc>
            </a:pPr>
            <a:r>
              <a:rPr lang="en-GB" b="1" dirty="0">
                <a:cs typeface="Calibri"/>
              </a:rPr>
              <a:t>Ask for Angela</a:t>
            </a:r>
            <a:endParaRPr lang="en-GB" dirty="0">
              <a:cs typeface="Calibri"/>
            </a:endParaRPr>
          </a:p>
          <a:p>
            <a:pPr lvl="1">
              <a:lnSpc>
                <a:spcPct val="100000"/>
              </a:lnSpc>
            </a:pPr>
            <a:r>
              <a:rPr lang="en-GB" b="1" dirty="0">
                <a:cs typeface="Calibri"/>
              </a:rPr>
              <a:t>Safe Taxi Scheme</a:t>
            </a:r>
            <a:endParaRPr lang="en-GB" b="1">
              <a:cs typeface="Calibri"/>
            </a:endParaRPr>
          </a:p>
          <a:p>
            <a:pPr lvl="1">
              <a:lnSpc>
                <a:spcPct val="100000"/>
              </a:lnSpc>
            </a:pPr>
            <a:r>
              <a:rPr lang="en-GB" b="1" dirty="0">
                <a:cs typeface="Calibri"/>
              </a:rPr>
              <a:t>Spiking prevention</a:t>
            </a:r>
            <a:endParaRPr lang="en-GB" b="1">
              <a:cs typeface="Calibri"/>
            </a:endParaRPr>
          </a:p>
          <a:p>
            <a:pPr marL="457200" lvl="1" indent="0">
              <a:lnSpc>
                <a:spcPct val="100000"/>
              </a:lnSpc>
              <a:buNone/>
            </a:pPr>
            <a:endParaRPr lang="en-GB" b="1" dirty="0">
              <a:cs typeface="Calibri"/>
            </a:endParaRPr>
          </a:p>
          <a:p>
            <a:pPr marL="0" indent="0">
              <a:lnSpc>
                <a:spcPct val="100000"/>
              </a:lnSpc>
              <a:buNone/>
            </a:pPr>
            <a:r>
              <a:rPr lang="en-GB" sz="2400" dirty="0">
                <a:cs typeface="Calibri"/>
              </a:rPr>
              <a:t>STARS Dorset which provides support for those who have experiences sexual assault or rape at any time in their lives, have drop-in sessions on Talbot Campus on the first Monday of the month</a:t>
            </a:r>
          </a:p>
          <a:p>
            <a:pPr marL="0" indent="0">
              <a:lnSpc>
                <a:spcPct val="100000"/>
              </a:lnSpc>
              <a:buNone/>
            </a:pPr>
            <a:r>
              <a:rPr lang="en-GB" sz="2400" dirty="0">
                <a:cs typeface="Calibri"/>
              </a:rPr>
              <a:t>Find more info on reporting, local support services and these initiatives at subu.org.uk/</a:t>
            </a:r>
            <a:r>
              <a:rPr lang="en-GB" sz="2400" err="1">
                <a:cs typeface="Calibri"/>
              </a:rPr>
              <a:t>neverok</a:t>
            </a:r>
            <a:endParaRPr lang="en-GB" sz="2400">
              <a:cs typeface="Calibri"/>
            </a:endParaRPr>
          </a:p>
          <a:p>
            <a:endParaRPr lang="en-GB">
              <a:cs typeface="Calibri"/>
            </a:endParaRPr>
          </a:p>
          <a:p>
            <a:endParaRPr lang="en-GB">
              <a:cs typeface="Calibri"/>
            </a:endParaRPr>
          </a:p>
          <a:p>
            <a:endParaRPr lang="en-GB">
              <a:cs typeface="Calibri"/>
            </a:endParaRPr>
          </a:p>
        </p:txBody>
      </p:sp>
      <p:pic>
        <p:nvPicPr>
          <p:cNvPr id="4" name="Picture 4" descr="Text&#10;&#10;Description automatically generated">
            <a:extLst>
              <a:ext uri="{FF2B5EF4-FFF2-40B4-BE49-F238E27FC236}">
                <a16:creationId xmlns:a16="http://schemas.microsoft.com/office/drawing/2014/main" id="{F195B2AC-EECF-A4FF-400B-A3293E0805E1}"/>
              </a:ext>
            </a:extLst>
          </p:cNvPr>
          <p:cNvPicPr>
            <a:picLocks noChangeAspect="1"/>
          </p:cNvPicPr>
          <p:nvPr/>
        </p:nvPicPr>
        <p:blipFill>
          <a:blip r:embed="rId4"/>
          <a:stretch>
            <a:fillRect/>
          </a:stretch>
        </p:blipFill>
        <p:spPr>
          <a:xfrm>
            <a:off x="7540712" y="2272414"/>
            <a:ext cx="4117298" cy="2317887"/>
          </a:xfrm>
          <a:prstGeom prst="rect">
            <a:avLst/>
          </a:prstGeom>
        </p:spPr>
      </p:pic>
    </p:spTree>
    <p:custDataLst>
      <p:tags r:id="rId1"/>
    </p:custDataLst>
    <p:extLst>
      <p:ext uri="{BB962C8B-B14F-4D97-AF65-F5344CB8AC3E}">
        <p14:creationId xmlns:p14="http://schemas.microsoft.com/office/powerpoint/2010/main" val="2273791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98086-86B2-47D7-8EC4-1DE7DCE0158F}"/>
              </a:ext>
            </a:extLst>
          </p:cNvPr>
          <p:cNvSpPr>
            <a:spLocks noGrp="1"/>
          </p:cNvSpPr>
          <p:nvPr>
            <p:ph type="title"/>
          </p:nvPr>
        </p:nvSpPr>
        <p:spPr>
          <a:xfrm>
            <a:off x="2133600" y="4178"/>
            <a:ext cx="9220200" cy="1325563"/>
          </a:xfrm>
        </p:spPr>
        <p:txBody>
          <a:bodyPr/>
          <a:lstStyle/>
          <a:p>
            <a:r>
              <a:rPr lang="en-GB" b="1"/>
              <a:t>Drink spiking</a:t>
            </a:r>
          </a:p>
        </p:txBody>
      </p:sp>
      <p:pic>
        <p:nvPicPr>
          <p:cNvPr id="8" name="Online Media 7" title="Drink spiking">
            <a:hlinkClick r:id="" action="ppaction://media"/>
            <a:extLst>
              <a:ext uri="{FF2B5EF4-FFF2-40B4-BE49-F238E27FC236}">
                <a16:creationId xmlns:a16="http://schemas.microsoft.com/office/drawing/2014/main" id="{55CDA723-2145-B774-D28E-FBCAD7F3980D}"/>
              </a:ext>
            </a:extLst>
          </p:cNvPr>
          <p:cNvPicPr>
            <a:picLocks noRot="1" noChangeAspect="1"/>
          </p:cNvPicPr>
          <p:nvPr>
            <a:videoFile r:link="rId2"/>
          </p:nvPr>
        </p:nvPicPr>
        <p:blipFill>
          <a:blip r:embed="rId5"/>
          <a:stretch>
            <a:fillRect/>
          </a:stretch>
        </p:blipFill>
        <p:spPr>
          <a:xfrm>
            <a:off x="1720306" y="1206040"/>
            <a:ext cx="8867148" cy="5012950"/>
          </a:xfrm>
          <a:prstGeom prst="rect">
            <a:avLst/>
          </a:prstGeom>
        </p:spPr>
      </p:pic>
    </p:spTree>
    <p:custDataLst>
      <p:tags r:id="rId1"/>
    </p:custDataLst>
    <p:extLst>
      <p:ext uri="{BB962C8B-B14F-4D97-AF65-F5344CB8AC3E}">
        <p14:creationId xmlns:p14="http://schemas.microsoft.com/office/powerpoint/2010/main" val="7518809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98086-86B2-47D7-8EC4-1DE7DCE0158F}"/>
              </a:ext>
            </a:extLst>
          </p:cNvPr>
          <p:cNvSpPr>
            <a:spLocks noGrp="1"/>
          </p:cNvSpPr>
          <p:nvPr>
            <p:ph type="title"/>
          </p:nvPr>
        </p:nvSpPr>
        <p:spPr>
          <a:xfrm>
            <a:off x="2062163" y="-3969"/>
            <a:ext cx="9220200" cy="1325563"/>
          </a:xfrm>
        </p:spPr>
        <p:txBody>
          <a:bodyPr/>
          <a:lstStyle/>
          <a:p>
            <a:r>
              <a:rPr lang="en-GB" b="1"/>
              <a:t>Drink spiking</a:t>
            </a:r>
          </a:p>
        </p:txBody>
      </p:sp>
      <p:sp>
        <p:nvSpPr>
          <p:cNvPr id="7" name="Content Placeholder 2">
            <a:extLst>
              <a:ext uri="{FF2B5EF4-FFF2-40B4-BE49-F238E27FC236}">
                <a16:creationId xmlns:a16="http://schemas.microsoft.com/office/drawing/2014/main" id="{B85ED549-B462-7B23-DC72-D22F75688F59}"/>
              </a:ext>
            </a:extLst>
          </p:cNvPr>
          <p:cNvSpPr txBox="1">
            <a:spLocks/>
          </p:cNvSpPr>
          <p:nvPr/>
        </p:nvSpPr>
        <p:spPr>
          <a:xfrm>
            <a:off x="953682" y="1713442"/>
            <a:ext cx="10520248"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r>
              <a:rPr lang="en-GB" b="1" dirty="0">
                <a:ea typeface="+mn-lt"/>
                <a:cs typeface="+mn-lt"/>
              </a:rPr>
              <a:t>What to do if you think you or a friend have been spiked</a:t>
            </a:r>
            <a:endParaRPr lang="en-US" dirty="0">
              <a:cs typeface="Calibri" panose="020F0502020204030204"/>
            </a:endParaRPr>
          </a:p>
          <a:p>
            <a:pPr>
              <a:lnSpc>
                <a:spcPct val="120000"/>
              </a:lnSpc>
              <a:spcBef>
                <a:spcPts val="0"/>
              </a:spcBef>
              <a:buFont typeface="Arial,Sans-Serif" panose="020B0604020202020204" pitchFamily="34" charset="0"/>
            </a:pPr>
            <a:r>
              <a:rPr lang="en-GB" dirty="0">
                <a:ea typeface="+mn-lt"/>
                <a:cs typeface="+mn-lt"/>
              </a:rPr>
              <a:t>Tell a bar manager, bouncer or member of staff</a:t>
            </a:r>
            <a:endParaRPr lang="en-US" dirty="0">
              <a:ea typeface="+mn-lt"/>
              <a:cs typeface="+mn-lt"/>
            </a:endParaRPr>
          </a:p>
          <a:p>
            <a:pPr>
              <a:lnSpc>
                <a:spcPct val="120000"/>
              </a:lnSpc>
              <a:spcBef>
                <a:spcPts val="0"/>
              </a:spcBef>
              <a:buFont typeface="Arial,Sans-Serif" panose="020B0604020202020204" pitchFamily="34" charset="0"/>
              <a:buChar char="•"/>
            </a:pPr>
            <a:r>
              <a:rPr lang="en-GB" dirty="0">
                <a:ea typeface="+mn-lt"/>
                <a:cs typeface="+mn-lt"/>
              </a:rPr>
              <a:t>Stay with them and keep talking to them</a:t>
            </a:r>
            <a:endParaRPr lang="en-US" dirty="0">
              <a:ea typeface="+mn-lt"/>
              <a:cs typeface="+mn-lt"/>
            </a:endParaRPr>
          </a:p>
          <a:p>
            <a:pPr>
              <a:lnSpc>
                <a:spcPct val="120000"/>
              </a:lnSpc>
              <a:spcBef>
                <a:spcPts val="0"/>
              </a:spcBef>
              <a:buFont typeface="Arial,Sans-Serif" panose="020B0604020202020204" pitchFamily="34" charset="0"/>
              <a:buChar char="•"/>
            </a:pPr>
            <a:r>
              <a:rPr lang="en-GB" dirty="0">
                <a:ea typeface="+mn-lt"/>
                <a:cs typeface="+mn-lt"/>
              </a:rPr>
              <a:t>Call an ambulance if their condition deteriorates</a:t>
            </a:r>
            <a:endParaRPr lang="en-US" dirty="0">
              <a:ea typeface="+mn-lt"/>
              <a:cs typeface="+mn-lt"/>
            </a:endParaRPr>
          </a:p>
          <a:p>
            <a:pPr>
              <a:lnSpc>
                <a:spcPct val="120000"/>
              </a:lnSpc>
              <a:spcBef>
                <a:spcPts val="0"/>
              </a:spcBef>
              <a:buFont typeface="Arial,Sans-Serif" panose="020B0604020202020204" pitchFamily="34" charset="0"/>
              <a:buChar char="•"/>
            </a:pPr>
            <a:r>
              <a:rPr lang="en-GB" dirty="0">
                <a:ea typeface="+mn-lt"/>
                <a:cs typeface="+mn-lt"/>
              </a:rPr>
              <a:t>Don’t let them go home on their own</a:t>
            </a:r>
            <a:endParaRPr lang="en-US" dirty="0">
              <a:ea typeface="+mn-lt"/>
              <a:cs typeface="+mn-lt"/>
            </a:endParaRPr>
          </a:p>
          <a:p>
            <a:pPr>
              <a:lnSpc>
                <a:spcPct val="120000"/>
              </a:lnSpc>
              <a:spcBef>
                <a:spcPts val="0"/>
              </a:spcBef>
              <a:buFont typeface="Arial,Sans-Serif" panose="020B0604020202020204" pitchFamily="34" charset="0"/>
              <a:buChar char="•"/>
            </a:pPr>
            <a:r>
              <a:rPr lang="en-GB" dirty="0">
                <a:ea typeface="+mn-lt"/>
                <a:cs typeface="+mn-lt"/>
              </a:rPr>
              <a:t>Don’t let them leave the venue with someone you don’t know or trust</a:t>
            </a:r>
            <a:endParaRPr lang="en-US" dirty="0">
              <a:ea typeface="+mn-lt"/>
              <a:cs typeface="+mn-lt"/>
            </a:endParaRPr>
          </a:p>
          <a:p>
            <a:pPr>
              <a:lnSpc>
                <a:spcPct val="120000"/>
              </a:lnSpc>
              <a:spcBef>
                <a:spcPts val="0"/>
              </a:spcBef>
              <a:buFont typeface="Arial,Sans-Serif" panose="020B0604020202020204" pitchFamily="34" charset="0"/>
              <a:buChar char="•"/>
            </a:pPr>
            <a:r>
              <a:rPr lang="en-GB" dirty="0">
                <a:ea typeface="+mn-lt"/>
                <a:cs typeface="+mn-lt"/>
              </a:rPr>
              <a:t>If possible, try and prevent them drinking more alcohol as this could lead to more serious problems</a:t>
            </a:r>
            <a:endParaRPr lang="en-US" dirty="0">
              <a:ea typeface="+mn-lt"/>
              <a:cs typeface="+mn-lt"/>
            </a:endParaRPr>
          </a:p>
        </p:txBody>
      </p:sp>
    </p:spTree>
    <p:custDataLst>
      <p:tags r:id="rId1"/>
    </p:custDataLst>
    <p:extLst>
      <p:ext uri="{BB962C8B-B14F-4D97-AF65-F5344CB8AC3E}">
        <p14:creationId xmlns:p14="http://schemas.microsoft.com/office/powerpoint/2010/main" val="3581850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8D775-4C80-48F0-8EA4-3A13692818E8}"/>
              </a:ext>
            </a:extLst>
          </p:cNvPr>
          <p:cNvSpPr>
            <a:spLocks noGrp="1"/>
          </p:cNvSpPr>
          <p:nvPr>
            <p:ph type="title"/>
          </p:nvPr>
        </p:nvSpPr>
        <p:spPr>
          <a:xfrm>
            <a:off x="2184400" y="365125"/>
            <a:ext cx="9672320" cy="597683"/>
          </a:xfrm>
        </p:spPr>
        <p:txBody>
          <a:bodyPr>
            <a:normAutofit fontScale="90000"/>
          </a:bodyPr>
          <a:lstStyle/>
          <a:p>
            <a:r>
              <a:rPr lang="en-GB" b="1">
                <a:cs typeface="Calibri Light"/>
              </a:rPr>
              <a:t>General</a:t>
            </a:r>
            <a:endParaRPr lang="en-US"/>
          </a:p>
        </p:txBody>
      </p:sp>
      <p:sp>
        <p:nvSpPr>
          <p:cNvPr id="3" name="Content Placeholder 2">
            <a:extLst>
              <a:ext uri="{FF2B5EF4-FFF2-40B4-BE49-F238E27FC236}">
                <a16:creationId xmlns:a16="http://schemas.microsoft.com/office/drawing/2014/main" id="{0FEAEFD9-DA24-4FB2-829F-11C9CCEDC7DF}"/>
              </a:ext>
            </a:extLst>
          </p:cNvPr>
          <p:cNvSpPr>
            <a:spLocks noGrp="1"/>
          </p:cNvSpPr>
          <p:nvPr>
            <p:ph idx="1"/>
          </p:nvPr>
        </p:nvSpPr>
        <p:spPr>
          <a:xfrm>
            <a:off x="804081" y="1791506"/>
            <a:ext cx="7285631" cy="3771309"/>
          </a:xfrm>
        </p:spPr>
        <p:txBody>
          <a:bodyPr vert="horz" lIns="91440" tIns="45720" rIns="91440" bIns="45720" rtlCol="0" anchor="t">
            <a:normAutofit/>
          </a:bodyPr>
          <a:lstStyle/>
          <a:p>
            <a:pPr>
              <a:lnSpc>
                <a:spcPct val="120000"/>
              </a:lnSpc>
            </a:pPr>
            <a:r>
              <a:rPr lang="en-GB" dirty="0">
                <a:cs typeface="Calibri"/>
              </a:rPr>
              <a:t>Think about non-alcohol based socials</a:t>
            </a:r>
          </a:p>
          <a:p>
            <a:pPr>
              <a:lnSpc>
                <a:spcPct val="120000"/>
              </a:lnSpc>
            </a:pPr>
            <a:r>
              <a:rPr lang="en-GB" dirty="0">
                <a:ea typeface="Calibri"/>
                <a:cs typeface="Calibri"/>
              </a:rPr>
              <a:t>Have a variety of times and days of your events</a:t>
            </a:r>
          </a:p>
          <a:p>
            <a:pPr>
              <a:lnSpc>
                <a:spcPct val="120000"/>
              </a:lnSpc>
            </a:pPr>
            <a:r>
              <a:rPr lang="en-GB" dirty="0">
                <a:ea typeface="Calibri"/>
                <a:cs typeface="Calibri"/>
              </a:rPr>
              <a:t>Diversify your committee and members</a:t>
            </a:r>
          </a:p>
          <a:p>
            <a:pPr>
              <a:lnSpc>
                <a:spcPct val="120000"/>
              </a:lnSpc>
            </a:pPr>
            <a:r>
              <a:rPr lang="en-GB" dirty="0">
                <a:ea typeface="Calibri"/>
                <a:cs typeface="Calibri"/>
              </a:rPr>
              <a:t>Be</a:t>
            </a:r>
            <a:r>
              <a:rPr lang="en-GB" dirty="0">
                <a:ea typeface="+mn-lt"/>
                <a:cs typeface="+mn-lt"/>
              </a:rPr>
              <a:t> an ally to your members from underrepresented communities</a:t>
            </a:r>
          </a:p>
          <a:p>
            <a:pPr>
              <a:lnSpc>
                <a:spcPct val="120000"/>
              </a:lnSpc>
            </a:pPr>
            <a:r>
              <a:rPr lang="en-GB" dirty="0">
                <a:ea typeface="+mn-lt"/>
                <a:cs typeface="+mn-lt"/>
              </a:rPr>
              <a:t>Listen to your members concerns or worries</a:t>
            </a:r>
            <a:endParaRPr lang="en-GB" dirty="0">
              <a:ea typeface="Calibri"/>
              <a:cs typeface="Calibri"/>
            </a:endParaRPr>
          </a:p>
          <a:p>
            <a:pPr>
              <a:lnSpc>
                <a:spcPct val="120000"/>
              </a:lnSpc>
            </a:pPr>
            <a:endParaRPr lang="en-GB">
              <a:ea typeface="Calibri"/>
              <a:cs typeface="Calibri"/>
            </a:endParaRPr>
          </a:p>
          <a:p>
            <a:pPr>
              <a:lnSpc>
                <a:spcPct val="120000"/>
              </a:lnSpc>
            </a:pPr>
            <a:endParaRPr lang="en-GB">
              <a:ea typeface="Calibri"/>
              <a:cs typeface="Calibri"/>
            </a:endParaRPr>
          </a:p>
          <a:p>
            <a:pPr>
              <a:lnSpc>
                <a:spcPct val="120000"/>
              </a:lnSpc>
            </a:pPr>
            <a:endParaRPr lang="en-GB">
              <a:ea typeface="Calibri"/>
              <a:cs typeface="Calibri"/>
            </a:endParaRPr>
          </a:p>
        </p:txBody>
      </p:sp>
      <p:pic>
        <p:nvPicPr>
          <p:cNvPr id="4" name="Picture 4" descr="A picture containing logo&#10;&#10;Description automatically generated">
            <a:extLst>
              <a:ext uri="{FF2B5EF4-FFF2-40B4-BE49-F238E27FC236}">
                <a16:creationId xmlns:a16="http://schemas.microsoft.com/office/drawing/2014/main" id="{27D74CE6-86A9-1187-F070-1E2C13B7CCC0}"/>
              </a:ext>
            </a:extLst>
          </p:cNvPr>
          <p:cNvPicPr>
            <a:picLocks noChangeAspect="1"/>
          </p:cNvPicPr>
          <p:nvPr/>
        </p:nvPicPr>
        <p:blipFill>
          <a:blip r:embed="rId4"/>
          <a:stretch>
            <a:fillRect/>
          </a:stretch>
        </p:blipFill>
        <p:spPr>
          <a:xfrm>
            <a:off x="8886966" y="1498118"/>
            <a:ext cx="2492992" cy="1837347"/>
          </a:xfrm>
          <a:prstGeom prst="rect">
            <a:avLst/>
          </a:prstGeom>
        </p:spPr>
      </p:pic>
      <p:pic>
        <p:nvPicPr>
          <p:cNvPr id="5" name="Picture 5" descr="Qr code&#10;&#10;Description automatically generated">
            <a:extLst>
              <a:ext uri="{FF2B5EF4-FFF2-40B4-BE49-F238E27FC236}">
                <a16:creationId xmlns:a16="http://schemas.microsoft.com/office/drawing/2014/main" id="{C3BCC733-167D-0393-0A2A-8BA9931A945A}"/>
              </a:ext>
            </a:extLst>
          </p:cNvPr>
          <p:cNvPicPr>
            <a:picLocks noChangeAspect="1"/>
          </p:cNvPicPr>
          <p:nvPr/>
        </p:nvPicPr>
        <p:blipFill>
          <a:blip r:embed="rId5"/>
          <a:stretch>
            <a:fillRect/>
          </a:stretch>
        </p:blipFill>
        <p:spPr>
          <a:xfrm>
            <a:off x="8989326" y="3433549"/>
            <a:ext cx="2276902" cy="2276902"/>
          </a:xfrm>
          <a:prstGeom prst="rect">
            <a:avLst/>
          </a:prstGeom>
        </p:spPr>
      </p:pic>
    </p:spTree>
    <p:custDataLst>
      <p:tags r:id="rId1"/>
    </p:custDataLst>
    <p:extLst>
      <p:ext uri="{BB962C8B-B14F-4D97-AF65-F5344CB8AC3E}">
        <p14:creationId xmlns:p14="http://schemas.microsoft.com/office/powerpoint/2010/main" val="874107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8D775-4C80-48F0-8EA4-3A13692818E8}"/>
              </a:ext>
            </a:extLst>
          </p:cNvPr>
          <p:cNvSpPr>
            <a:spLocks noGrp="1"/>
          </p:cNvSpPr>
          <p:nvPr>
            <p:ph type="title"/>
          </p:nvPr>
        </p:nvSpPr>
        <p:spPr>
          <a:xfrm>
            <a:off x="2184400" y="331006"/>
            <a:ext cx="9672320" cy="677295"/>
          </a:xfrm>
        </p:spPr>
        <p:txBody>
          <a:bodyPr>
            <a:normAutofit fontScale="90000"/>
          </a:bodyPr>
          <a:lstStyle/>
          <a:p>
            <a:r>
              <a:rPr lang="en-GB" b="1">
                <a:cs typeface="Calibri Light"/>
              </a:rPr>
              <a:t>Financial Support</a:t>
            </a:r>
            <a:endParaRPr lang="en-GB" b="1"/>
          </a:p>
        </p:txBody>
      </p:sp>
      <p:sp>
        <p:nvSpPr>
          <p:cNvPr id="3" name="Content Placeholder 2">
            <a:extLst>
              <a:ext uri="{FF2B5EF4-FFF2-40B4-BE49-F238E27FC236}">
                <a16:creationId xmlns:a16="http://schemas.microsoft.com/office/drawing/2014/main" id="{0FEAEFD9-DA24-4FB2-829F-11C9CCEDC7DF}"/>
              </a:ext>
            </a:extLst>
          </p:cNvPr>
          <p:cNvSpPr>
            <a:spLocks noGrp="1"/>
          </p:cNvSpPr>
          <p:nvPr>
            <p:ph idx="1"/>
          </p:nvPr>
        </p:nvSpPr>
        <p:spPr>
          <a:xfrm>
            <a:off x="838200" y="2257804"/>
            <a:ext cx="10515600" cy="2349667"/>
          </a:xfrm>
        </p:spPr>
        <p:txBody>
          <a:bodyPr vert="horz" lIns="91440" tIns="45720" rIns="91440" bIns="45720" rtlCol="0" anchor="t">
            <a:normAutofit/>
          </a:bodyPr>
          <a:lstStyle/>
          <a:p>
            <a:pPr>
              <a:lnSpc>
                <a:spcPct val="100000"/>
              </a:lnSpc>
            </a:pPr>
            <a:r>
              <a:rPr lang="en-GB" dirty="0">
                <a:ea typeface="Calibri"/>
                <a:cs typeface="Calibri"/>
              </a:rPr>
              <a:t>Increase your low and no cost socials</a:t>
            </a:r>
            <a:endParaRPr lang="en-US" dirty="0"/>
          </a:p>
          <a:p>
            <a:pPr>
              <a:lnSpc>
                <a:spcPct val="100000"/>
              </a:lnSpc>
            </a:pPr>
            <a:r>
              <a:rPr lang="en-GB" dirty="0">
                <a:ea typeface="+mn-lt"/>
                <a:cs typeface="+mn-lt"/>
              </a:rPr>
              <a:t>Split your membership fees up over each term</a:t>
            </a:r>
          </a:p>
          <a:p>
            <a:pPr>
              <a:lnSpc>
                <a:spcPct val="100000"/>
              </a:lnSpc>
            </a:pPr>
            <a:r>
              <a:rPr lang="en-GB" dirty="0">
                <a:ea typeface="+mn-lt"/>
                <a:cs typeface="+mn-lt"/>
              </a:rPr>
              <a:t>Include the option for equipment or kit rental</a:t>
            </a:r>
          </a:p>
          <a:p>
            <a:pPr>
              <a:lnSpc>
                <a:spcPct val="100000"/>
              </a:lnSpc>
            </a:pPr>
            <a:r>
              <a:rPr lang="en-GB" dirty="0">
                <a:ea typeface="+mn-lt"/>
                <a:cs typeface="+mn-lt"/>
              </a:rPr>
              <a:t>Promote the </a:t>
            </a:r>
            <a:r>
              <a:rPr lang="en-GB" dirty="0">
                <a:ea typeface="+mn-lt"/>
                <a:cs typeface="+mn-lt"/>
                <a:hlinkClick r:id="rId4"/>
              </a:rPr>
              <a:t>Club &amp; Society Hardship Fund</a:t>
            </a:r>
            <a:endParaRPr lang="en-GB" dirty="0">
              <a:ea typeface="+mn-lt"/>
              <a:cs typeface="+mn-lt"/>
            </a:endParaRPr>
          </a:p>
        </p:txBody>
      </p:sp>
      <p:pic>
        <p:nvPicPr>
          <p:cNvPr id="4" name="Graphic 4" descr="Coins with solid fill">
            <a:extLst>
              <a:ext uri="{FF2B5EF4-FFF2-40B4-BE49-F238E27FC236}">
                <a16:creationId xmlns:a16="http://schemas.microsoft.com/office/drawing/2014/main" id="{D53EFF87-DBB9-FC0F-6CE6-29109CDFD77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709546" y="2164307"/>
            <a:ext cx="2506638" cy="2518011"/>
          </a:xfrm>
          <a:prstGeom prst="rect">
            <a:avLst/>
          </a:prstGeom>
        </p:spPr>
      </p:pic>
    </p:spTree>
    <p:custDataLst>
      <p:tags r:id="rId1"/>
    </p:custDataLst>
    <p:extLst>
      <p:ext uri="{BB962C8B-B14F-4D97-AF65-F5344CB8AC3E}">
        <p14:creationId xmlns:p14="http://schemas.microsoft.com/office/powerpoint/2010/main" val="3490389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8D775-4C80-48F0-8EA4-3A13692818E8}"/>
              </a:ext>
            </a:extLst>
          </p:cNvPr>
          <p:cNvSpPr>
            <a:spLocks noGrp="1"/>
          </p:cNvSpPr>
          <p:nvPr>
            <p:ph type="title"/>
          </p:nvPr>
        </p:nvSpPr>
        <p:spPr>
          <a:xfrm>
            <a:off x="2184400" y="365125"/>
            <a:ext cx="9672320" cy="688668"/>
          </a:xfrm>
        </p:spPr>
        <p:txBody>
          <a:bodyPr>
            <a:normAutofit/>
          </a:bodyPr>
          <a:lstStyle/>
          <a:p>
            <a:r>
              <a:rPr lang="en-GB" sz="3400" b="1" dirty="0"/>
              <a:t>Disabilities, Access Needs and Neurodiverse Students</a:t>
            </a:r>
            <a:endParaRPr lang="en-US" sz="3400">
              <a:cs typeface="Calibri Light"/>
            </a:endParaRPr>
          </a:p>
        </p:txBody>
      </p:sp>
      <p:sp>
        <p:nvSpPr>
          <p:cNvPr id="5" name="Content Placeholder 4">
            <a:extLst>
              <a:ext uri="{FF2B5EF4-FFF2-40B4-BE49-F238E27FC236}">
                <a16:creationId xmlns:a16="http://schemas.microsoft.com/office/drawing/2014/main" id="{2EADE5AF-7D83-F8D5-8531-49BF6E86B5A9}"/>
              </a:ext>
            </a:extLst>
          </p:cNvPr>
          <p:cNvSpPr>
            <a:spLocks noGrp="1"/>
          </p:cNvSpPr>
          <p:nvPr>
            <p:ph idx="1"/>
          </p:nvPr>
        </p:nvSpPr>
        <p:spPr>
          <a:xfrm>
            <a:off x="838200" y="1451814"/>
            <a:ext cx="10515600" cy="3100508"/>
          </a:xfrm>
        </p:spPr>
        <p:txBody>
          <a:bodyPr vert="horz" lIns="91440" tIns="45720" rIns="91440" bIns="45720" rtlCol="0" anchor="t">
            <a:normAutofit/>
          </a:bodyPr>
          <a:lstStyle/>
          <a:p>
            <a:pPr>
              <a:lnSpc>
                <a:spcPct val="120000"/>
              </a:lnSpc>
            </a:pPr>
            <a:r>
              <a:rPr lang="en-GB" sz="2400" dirty="0">
                <a:ea typeface="+mn-lt"/>
                <a:cs typeface="+mn-lt"/>
              </a:rPr>
              <a:t>Host additional or modify sessions for members who require alternative equipment or additional help to complete the activity</a:t>
            </a:r>
            <a:endParaRPr lang="en-US" sz="2400" dirty="0">
              <a:cs typeface="Calibri"/>
            </a:endParaRPr>
          </a:p>
          <a:p>
            <a:pPr>
              <a:lnSpc>
                <a:spcPct val="120000"/>
              </a:lnSpc>
            </a:pPr>
            <a:r>
              <a:rPr lang="en-GB" sz="2400" dirty="0">
                <a:ea typeface="+mn-lt"/>
                <a:cs typeface="+mn-lt"/>
              </a:rPr>
              <a:t>Check the accessibility of the venue you are looking to use</a:t>
            </a:r>
          </a:p>
          <a:p>
            <a:pPr>
              <a:lnSpc>
                <a:spcPct val="120000"/>
              </a:lnSpc>
            </a:pPr>
            <a:r>
              <a:rPr lang="en-GB" sz="2400" dirty="0">
                <a:ea typeface="+mn-lt"/>
                <a:cs typeface="+mn-lt"/>
              </a:rPr>
              <a:t>Use </a:t>
            </a:r>
            <a:r>
              <a:rPr lang="en-GB" sz="2400" dirty="0" err="1">
                <a:ea typeface="+mn-lt"/>
                <a:cs typeface="+mn-lt"/>
                <a:hlinkClick r:id="rId4"/>
              </a:rPr>
              <a:t>AccessAble</a:t>
            </a:r>
            <a:endParaRPr lang="en-GB" sz="2400" dirty="0">
              <a:ea typeface="+mn-lt"/>
              <a:cs typeface="+mn-lt"/>
            </a:endParaRPr>
          </a:p>
          <a:p>
            <a:pPr>
              <a:lnSpc>
                <a:spcPct val="120000"/>
              </a:lnSpc>
            </a:pPr>
            <a:r>
              <a:rPr lang="en-GB" sz="2400" dirty="0">
                <a:ea typeface="+mn-lt"/>
                <a:cs typeface="+mn-lt"/>
              </a:rPr>
              <a:t>Include</a:t>
            </a:r>
            <a:r>
              <a:rPr lang="en-GB" sz="2400" dirty="0">
                <a:ea typeface="Calibri" panose="020F0502020204030204"/>
                <a:cs typeface="Calibri" panose="020F0502020204030204"/>
              </a:rPr>
              <a:t> a detailed access statement to your event listings</a:t>
            </a:r>
            <a:endParaRPr lang="en-GB" dirty="0"/>
          </a:p>
          <a:p>
            <a:pPr marL="0" indent="0">
              <a:lnSpc>
                <a:spcPct val="120000"/>
              </a:lnSpc>
              <a:buNone/>
            </a:pPr>
            <a:endParaRPr lang="en-GB" sz="2400" dirty="0">
              <a:ea typeface="Calibri" panose="020F0502020204030204"/>
              <a:cs typeface="Calibri" panose="020F0502020204030204"/>
            </a:endParaRPr>
          </a:p>
        </p:txBody>
      </p:sp>
      <p:pic>
        <p:nvPicPr>
          <p:cNvPr id="4" name="Picture 5" descr="Text, letter&#10;&#10;Description automatically generated">
            <a:extLst>
              <a:ext uri="{FF2B5EF4-FFF2-40B4-BE49-F238E27FC236}">
                <a16:creationId xmlns:a16="http://schemas.microsoft.com/office/drawing/2014/main" id="{5AC0AB5C-ECCD-4D15-DFD6-0C4F96811522}"/>
              </a:ext>
            </a:extLst>
          </p:cNvPr>
          <p:cNvPicPr>
            <a:picLocks noChangeAspect="1"/>
          </p:cNvPicPr>
          <p:nvPr/>
        </p:nvPicPr>
        <p:blipFill>
          <a:blip r:embed="rId5"/>
          <a:stretch>
            <a:fillRect/>
          </a:stretch>
        </p:blipFill>
        <p:spPr>
          <a:xfrm>
            <a:off x="1986516" y="4169073"/>
            <a:ext cx="8210107" cy="2134924"/>
          </a:xfrm>
          <a:prstGeom prst="rect">
            <a:avLst/>
          </a:prstGeom>
        </p:spPr>
      </p:pic>
    </p:spTree>
    <p:custDataLst>
      <p:tags r:id="rId1"/>
    </p:custDataLst>
    <p:extLst>
      <p:ext uri="{BB962C8B-B14F-4D97-AF65-F5344CB8AC3E}">
        <p14:creationId xmlns:p14="http://schemas.microsoft.com/office/powerpoint/2010/main" val="2858687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8D775-4C80-48F0-8EA4-3A13692818E8}"/>
              </a:ext>
            </a:extLst>
          </p:cNvPr>
          <p:cNvSpPr>
            <a:spLocks noGrp="1"/>
          </p:cNvSpPr>
          <p:nvPr>
            <p:ph type="title"/>
          </p:nvPr>
        </p:nvSpPr>
        <p:spPr>
          <a:xfrm>
            <a:off x="2184400" y="365125"/>
            <a:ext cx="9672320" cy="688668"/>
          </a:xfrm>
        </p:spPr>
        <p:txBody>
          <a:bodyPr>
            <a:normAutofit/>
          </a:bodyPr>
          <a:lstStyle/>
          <a:p>
            <a:r>
              <a:rPr lang="en-GB" sz="3400" b="1" dirty="0"/>
              <a:t>Disabilities, Access Needs and Neurodiverse Students</a:t>
            </a:r>
            <a:endParaRPr lang="en-US" sz="3400">
              <a:cs typeface="Calibri Light"/>
            </a:endParaRPr>
          </a:p>
        </p:txBody>
      </p:sp>
      <p:sp>
        <p:nvSpPr>
          <p:cNvPr id="5" name="Content Placeholder 4">
            <a:extLst>
              <a:ext uri="{FF2B5EF4-FFF2-40B4-BE49-F238E27FC236}">
                <a16:creationId xmlns:a16="http://schemas.microsoft.com/office/drawing/2014/main" id="{2EADE5AF-7D83-F8D5-8531-49BF6E86B5A9}"/>
              </a:ext>
            </a:extLst>
          </p:cNvPr>
          <p:cNvSpPr>
            <a:spLocks noGrp="1"/>
          </p:cNvSpPr>
          <p:nvPr>
            <p:ph idx="1"/>
          </p:nvPr>
        </p:nvSpPr>
        <p:spPr>
          <a:xfrm>
            <a:off x="838200" y="1825625"/>
            <a:ext cx="7237228" cy="4351338"/>
          </a:xfrm>
        </p:spPr>
        <p:txBody>
          <a:bodyPr vert="horz" lIns="91440" tIns="45720" rIns="91440" bIns="45720" rtlCol="0" anchor="t">
            <a:normAutofit lnSpcReduction="10000"/>
          </a:bodyPr>
          <a:lstStyle/>
          <a:p>
            <a:pPr>
              <a:lnSpc>
                <a:spcPct val="120000"/>
              </a:lnSpc>
            </a:pPr>
            <a:r>
              <a:rPr lang="en-GB" dirty="0">
                <a:ea typeface="Calibri" panose="020F0502020204030204"/>
                <a:cs typeface="Calibri" panose="020F0502020204030204"/>
              </a:rPr>
              <a:t>Be aware of the nearest disabled toilets</a:t>
            </a:r>
            <a:endParaRPr lang="en-US" dirty="0"/>
          </a:p>
          <a:p>
            <a:pPr>
              <a:lnSpc>
                <a:spcPct val="120000"/>
              </a:lnSpc>
            </a:pPr>
            <a:r>
              <a:rPr lang="en-GB" dirty="0">
                <a:ea typeface="Calibri" panose="020F0502020204030204"/>
                <a:cs typeface="Calibri" panose="020F0502020204030204"/>
              </a:rPr>
              <a:t>Create a designated quiet space during your events</a:t>
            </a:r>
            <a:endParaRPr lang="en-GB" dirty="0">
              <a:cs typeface="Calibri"/>
            </a:endParaRPr>
          </a:p>
          <a:p>
            <a:pPr>
              <a:lnSpc>
                <a:spcPct val="120000"/>
              </a:lnSpc>
            </a:pPr>
            <a:r>
              <a:rPr lang="en-GB" dirty="0">
                <a:ea typeface="Calibri" panose="020F0502020204030204"/>
                <a:cs typeface="Calibri" panose="020F0502020204030204"/>
              </a:rPr>
              <a:t>Think about the accessibility of your social media content</a:t>
            </a:r>
          </a:p>
          <a:p>
            <a:pPr>
              <a:lnSpc>
                <a:spcPct val="120000"/>
              </a:lnSpc>
            </a:pPr>
            <a:r>
              <a:rPr lang="en-GB" dirty="0">
                <a:ea typeface="Calibri" panose="020F0502020204030204"/>
                <a:cs typeface="Calibri" panose="020F0502020204030204"/>
              </a:rPr>
              <a:t>Let your members know they can get a sunflower lanyard or badge from SUBU</a:t>
            </a:r>
          </a:p>
          <a:p>
            <a:pPr>
              <a:lnSpc>
                <a:spcPct val="120000"/>
              </a:lnSpc>
            </a:pPr>
            <a:r>
              <a:rPr lang="en-GB" dirty="0">
                <a:ea typeface="Calibri" panose="020F0502020204030204"/>
                <a:cs typeface="Calibri" panose="020F0502020204030204"/>
              </a:rPr>
              <a:t>Use SUBU's Accessibility Grant</a:t>
            </a:r>
          </a:p>
        </p:txBody>
      </p:sp>
      <p:pic>
        <p:nvPicPr>
          <p:cNvPr id="10" name="Picture 10" descr="A picture containing text, vector graphics, sushi, light&#10;&#10;Description automatically generated">
            <a:extLst>
              <a:ext uri="{FF2B5EF4-FFF2-40B4-BE49-F238E27FC236}">
                <a16:creationId xmlns:a16="http://schemas.microsoft.com/office/drawing/2014/main" id="{8B9E85F7-2B99-BB45-F4BF-D1E940861256}"/>
              </a:ext>
            </a:extLst>
          </p:cNvPr>
          <p:cNvPicPr>
            <a:picLocks noChangeAspect="1"/>
          </p:cNvPicPr>
          <p:nvPr/>
        </p:nvPicPr>
        <p:blipFill>
          <a:blip r:embed="rId4"/>
          <a:stretch>
            <a:fillRect/>
          </a:stretch>
        </p:blipFill>
        <p:spPr>
          <a:xfrm>
            <a:off x="8462513" y="2305636"/>
            <a:ext cx="2743200" cy="2735559"/>
          </a:xfrm>
          <a:prstGeom prst="rect">
            <a:avLst/>
          </a:prstGeom>
        </p:spPr>
      </p:pic>
    </p:spTree>
    <p:custDataLst>
      <p:tags r:id="rId1"/>
    </p:custDataLst>
    <p:extLst>
      <p:ext uri="{BB962C8B-B14F-4D97-AF65-F5344CB8AC3E}">
        <p14:creationId xmlns:p14="http://schemas.microsoft.com/office/powerpoint/2010/main" val="2080651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0ABC4-DE00-47DA-BDE9-56C3E86B6333}"/>
              </a:ext>
            </a:extLst>
          </p:cNvPr>
          <p:cNvSpPr>
            <a:spLocks noGrp="1"/>
          </p:cNvSpPr>
          <p:nvPr>
            <p:ph type="title"/>
          </p:nvPr>
        </p:nvSpPr>
        <p:spPr>
          <a:xfrm>
            <a:off x="2211159" y="180778"/>
            <a:ext cx="8925560" cy="838383"/>
          </a:xfrm>
        </p:spPr>
        <p:txBody>
          <a:bodyPr>
            <a:normAutofit/>
          </a:bodyPr>
          <a:lstStyle/>
          <a:p>
            <a:r>
              <a:rPr lang="en-GB" b="1"/>
              <a:t>Accessibility Grant Funding</a:t>
            </a:r>
            <a:endParaRPr lang="en-GB"/>
          </a:p>
        </p:txBody>
      </p:sp>
      <p:sp>
        <p:nvSpPr>
          <p:cNvPr id="3" name="Content Placeholder 2">
            <a:extLst>
              <a:ext uri="{FF2B5EF4-FFF2-40B4-BE49-F238E27FC236}">
                <a16:creationId xmlns:a16="http://schemas.microsoft.com/office/drawing/2014/main" id="{1F7488C2-DA23-4043-AFBF-7D8530BA77E2}"/>
              </a:ext>
            </a:extLst>
          </p:cNvPr>
          <p:cNvSpPr>
            <a:spLocks noGrp="1"/>
          </p:cNvSpPr>
          <p:nvPr>
            <p:ph idx="1"/>
          </p:nvPr>
        </p:nvSpPr>
        <p:spPr>
          <a:xfrm>
            <a:off x="838199" y="1620044"/>
            <a:ext cx="10515600" cy="1325563"/>
          </a:xfrm>
        </p:spPr>
        <p:txBody>
          <a:bodyPr vert="horz" lIns="91440" tIns="45720" rIns="91440" bIns="45720" rtlCol="0" anchor="t">
            <a:normAutofit/>
          </a:bodyPr>
          <a:lstStyle/>
          <a:p>
            <a:pPr marL="0" indent="0">
              <a:buNone/>
            </a:pPr>
            <a:r>
              <a:rPr lang="en-GB"/>
              <a:t>You can apply for funding to cover the cost of an activity or equipment that will enable your club or society to be more open and accessible to members who are not able bodied and neurodiverse</a:t>
            </a:r>
          </a:p>
        </p:txBody>
      </p:sp>
      <p:graphicFrame>
        <p:nvGraphicFramePr>
          <p:cNvPr id="4" name="Table 3">
            <a:extLst>
              <a:ext uri="{FF2B5EF4-FFF2-40B4-BE49-F238E27FC236}">
                <a16:creationId xmlns:a16="http://schemas.microsoft.com/office/drawing/2014/main" id="{746CB6A7-CDB5-43DD-BA5A-52A756C1BB36}"/>
              </a:ext>
            </a:extLst>
          </p:cNvPr>
          <p:cNvGraphicFramePr>
            <a:graphicFrameLocks noGrp="1"/>
          </p:cNvGraphicFramePr>
          <p:nvPr>
            <p:extLst>
              <p:ext uri="{D42A27DB-BD31-4B8C-83A1-F6EECF244321}">
                <p14:modId xmlns:p14="http://schemas.microsoft.com/office/powerpoint/2010/main" val="4123540072"/>
              </p:ext>
            </p:extLst>
          </p:nvPr>
        </p:nvGraphicFramePr>
        <p:xfrm>
          <a:off x="1258252" y="3151188"/>
          <a:ext cx="9267508" cy="2442972"/>
        </p:xfrm>
        <a:graphic>
          <a:graphicData uri="http://schemas.openxmlformats.org/drawingml/2006/table">
            <a:tbl>
              <a:tblPr firstRow="1" firstCol="1" bandRow="1">
                <a:tableStyleId>{21E4AEA4-8DFA-4A89-87EB-49C32662AFE0}</a:tableStyleId>
              </a:tblPr>
              <a:tblGrid>
                <a:gridCol w="3088827">
                  <a:extLst>
                    <a:ext uri="{9D8B030D-6E8A-4147-A177-3AD203B41FA5}">
                      <a16:colId xmlns:a16="http://schemas.microsoft.com/office/drawing/2014/main" val="4015577307"/>
                    </a:ext>
                  </a:extLst>
                </a:gridCol>
                <a:gridCol w="3088827">
                  <a:extLst>
                    <a:ext uri="{9D8B030D-6E8A-4147-A177-3AD203B41FA5}">
                      <a16:colId xmlns:a16="http://schemas.microsoft.com/office/drawing/2014/main" val="3804548721"/>
                    </a:ext>
                  </a:extLst>
                </a:gridCol>
                <a:gridCol w="3089854">
                  <a:extLst>
                    <a:ext uri="{9D8B030D-6E8A-4147-A177-3AD203B41FA5}">
                      <a16:colId xmlns:a16="http://schemas.microsoft.com/office/drawing/2014/main" val="3733665888"/>
                    </a:ext>
                  </a:extLst>
                </a:gridCol>
              </a:tblGrid>
              <a:tr h="529006">
                <a:tc>
                  <a:txBody>
                    <a:bodyPr/>
                    <a:lstStyle/>
                    <a:p>
                      <a:pPr algn="ctr">
                        <a:lnSpc>
                          <a:spcPct val="115000"/>
                        </a:lnSpc>
                        <a:spcAft>
                          <a:spcPts val="1000"/>
                        </a:spcAft>
                      </a:pP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n-GB" sz="2000" dirty="0">
                          <a:effectLst/>
                        </a:rPr>
                        <a:t>What is likely to be awarded</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n-GB" sz="2000" dirty="0">
                          <a:effectLst/>
                        </a:rPr>
                        <a:t>What is unlikely to be awarded</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814938201"/>
                  </a:ext>
                </a:extLst>
              </a:tr>
              <a:tr h="1741435">
                <a:tc>
                  <a:txBody>
                    <a:bodyPr/>
                    <a:lstStyle/>
                    <a:p>
                      <a:pPr algn="ctr">
                        <a:lnSpc>
                          <a:spcPct val="115000"/>
                        </a:lnSpc>
                        <a:spcAft>
                          <a:spcPts val="1000"/>
                        </a:spcAft>
                      </a:pPr>
                      <a:endParaRPr lang="en-GB" sz="2000" dirty="0">
                        <a:effectLst/>
                      </a:endParaRPr>
                    </a:p>
                    <a:p>
                      <a:pPr algn="ctr">
                        <a:lnSpc>
                          <a:spcPct val="115000"/>
                        </a:lnSpc>
                        <a:spcAft>
                          <a:spcPts val="1000"/>
                        </a:spcAft>
                      </a:pPr>
                      <a:r>
                        <a:rPr lang="en-GB" sz="2000" dirty="0">
                          <a:effectLst/>
                        </a:rPr>
                        <a:t>SUBU Accessibility Grant</a:t>
                      </a:r>
                    </a:p>
                    <a:p>
                      <a:pPr algn="ctr">
                        <a:lnSpc>
                          <a:spcPct val="115000"/>
                        </a:lnSpc>
                        <a:spcAft>
                          <a:spcPts val="1000"/>
                        </a:spcAft>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lvl="0" algn="ctr">
                        <a:lnSpc>
                          <a:spcPct val="114999"/>
                        </a:lnSpc>
                        <a:spcAft>
                          <a:spcPts val="1000"/>
                        </a:spcAft>
                        <a:buNone/>
                      </a:pPr>
                      <a:r>
                        <a:rPr lang="en-GB" sz="2000" b="0" i="0" u="none" strike="noStrike" noProof="0" dirty="0">
                          <a:effectLst/>
                          <a:latin typeface="Calibri"/>
                        </a:rPr>
                        <a:t>Equipment</a:t>
                      </a:r>
                      <a:endParaRPr lang="en-US" dirty="0"/>
                    </a:p>
                    <a:p>
                      <a:pPr lvl="0" algn="ctr">
                        <a:lnSpc>
                          <a:spcPct val="114999"/>
                        </a:lnSpc>
                        <a:spcAft>
                          <a:spcPts val="1000"/>
                        </a:spcAft>
                        <a:buNone/>
                      </a:pPr>
                      <a:r>
                        <a:rPr lang="en-GB" sz="2000" b="0" i="0" u="none" strike="noStrike" noProof="0" dirty="0">
                          <a:effectLst/>
                          <a:latin typeface="Calibri"/>
                        </a:rPr>
                        <a:t>Activity</a:t>
                      </a:r>
                      <a:endParaRPr lang="en-US" dirty="0"/>
                    </a:p>
                    <a:p>
                      <a:pPr lvl="0" algn="ctr">
                        <a:lnSpc>
                          <a:spcPct val="114999"/>
                        </a:lnSpc>
                        <a:spcAft>
                          <a:spcPts val="1000"/>
                        </a:spcAft>
                        <a:buNone/>
                      </a:pPr>
                      <a:r>
                        <a:rPr lang="en-GB" sz="2000" b="0" i="0" u="none" strike="noStrike" noProof="0" dirty="0">
                          <a:effectLst/>
                          <a:latin typeface="Calibri"/>
                        </a:rPr>
                        <a:t>Insurance</a:t>
                      </a:r>
                      <a:endParaRPr lang="en-US" dirty="0"/>
                    </a:p>
                    <a:p>
                      <a:pPr lvl="0" algn="ctr">
                        <a:lnSpc>
                          <a:spcPct val="114999"/>
                        </a:lnSpc>
                        <a:spcAft>
                          <a:spcPts val="1000"/>
                        </a:spcAft>
                        <a:buNone/>
                      </a:pPr>
                      <a:r>
                        <a:rPr lang="en-GB" sz="2000" b="0" i="0" u="none" strike="noStrike" noProof="0" dirty="0">
                          <a:effectLst/>
                          <a:latin typeface="Calibri"/>
                        </a:rPr>
                        <a:t>Kit</a:t>
                      </a:r>
                      <a:endParaRPr lang="en-US" dirty="0"/>
                    </a:p>
                  </a:txBody>
                  <a:tcPr marL="68580" marR="68580" marT="0" marB="0" anchor="ctr"/>
                </a:tc>
                <a:tc>
                  <a:txBody>
                    <a:bodyPr/>
                    <a:lstStyle/>
                    <a:p>
                      <a:pPr lvl="0" algn="ctr">
                        <a:lnSpc>
                          <a:spcPct val="114999"/>
                        </a:lnSpc>
                        <a:spcAft>
                          <a:spcPts val="1000"/>
                        </a:spcAft>
                        <a:buNone/>
                      </a:pPr>
                      <a:r>
                        <a:rPr lang="en-GB" sz="2000" b="0" i="0" u="none" strike="noStrike" noProof="0" dirty="0">
                          <a:effectLst/>
                          <a:latin typeface="Calibri"/>
                        </a:rPr>
                        <a:t>Personal items</a:t>
                      </a:r>
                      <a:endParaRPr lang="en-US" b="0" i="0" u="none" strike="noStrike" noProof="0" dirty="0">
                        <a:latin typeface="Calibri"/>
                      </a:endParaRPr>
                    </a:p>
                    <a:p>
                      <a:pPr lvl="0" algn="ctr">
                        <a:lnSpc>
                          <a:spcPct val="114999"/>
                        </a:lnSpc>
                        <a:spcAft>
                          <a:spcPts val="1000"/>
                        </a:spcAft>
                        <a:buNone/>
                      </a:pPr>
                      <a:r>
                        <a:rPr lang="en-GB" sz="2000" b="0" i="0" u="none" strike="noStrike" noProof="0" dirty="0">
                          <a:effectLst/>
                          <a:latin typeface="Calibri"/>
                        </a:rPr>
                        <a:t>Marketing</a:t>
                      </a:r>
                      <a:endParaRPr lang="en-US" b="0" i="0" u="none" strike="noStrike" noProof="0" dirty="0">
                        <a:latin typeface="Calibri"/>
                      </a:endParaRPr>
                    </a:p>
                    <a:p>
                      <a:pPr lvl="0" algn="ctr">
                        <a:lnSpc>
                          <a:spcPct val="114999"/>
                        </a:lnSpc>
                        <a:spcAft>
                          <a:spcPts val="1000"/>
                        </a:spcAft>
                        <a:buNone/>
                      </a:pPr>
                      <a:r>
                        <a:rPr lang="en-GB" sz="2000" b="0" i="0" u="none" strike="noStrike" noProof="0" dirty="0">
                          <a:effectLst/>
                          <a:latin typeface="Calibri"/>
                        </a:rPr>
                        <a:t>Retrospective payments</a:t>
                      </a:r>
                      <a:endParaRPr lang="en-US" b="0" i="0" u="none" strike="noStrike" noProof="0">
                        <a:latin typeface="Calibri"/>
                      </a:endParaRPr>
                    </a:p>
                  </a:txBody>
                  <a:tcPr marL="68580" marR="68580" marT="0" marB="0" anchor="ctr"/>
                </a:tc>
                <a:extLst>
                  <a:ext uri="{0D108BD9-81ED-4DB2-BD59-A6C34878D82A}">
                    <a16:rowId xmlns:a16="http://schemas.microsoft.com/office/drawing/2014/main" val="1742516026"/>
                  </a:ext>
                </a:extLst>
              </a:tr>
            </a:tbl>
          </a:graphicData>
        </a:graphic>
      </p:graphicFrame>
    </p:spTree>
    <p:custDataLst>
      <p:tags r:id="rId1"/>
    </p:custDataLst>
    <p:extLst>
      <p:ext uri="{BB962C8B-B14F-4D97-AF65-F5344CB8AC3E}">
        <p14:creationId xmlns:p14="http://schemas.microsoft.com/office/powerpoint/2010/main" val="4230921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8D775-4C80-48F0-8EA4-3A13692818E8}"/>
              </a:ext>
            </a:extLst>
          </p:cNvPr>
          <p:cNvSpPr>
            <a:spLocks noGrp="1"/>
          </p:cNvSpPr>
          <p:nvPr>
            <p:ph type="title"/>
          </p:nvPr>
        </p:nvSpPr>
        <p:spPr>
          <a:xfrm>
            <a:off x="2184400" y="365125"/>
            <a:ext cx="9672320" cy="613531"/>
          </a:xfrm>
        </p:spPr>
        <p:txBody>
          <a:bodyPr>
            <a:normAutofit fontScale="90000"/>
          </a:bodyPr>
          <a:lstStyle/>
          <a:p>
            <a:r>
              <a:rPr lang="en-GB" b="1">
                <a:ea typeface="Calibri Light"/>
                <a:cs typeface="Calibri Light"/>
              </a:rPr>
              <a:t>Trans and Non-Binary Students</a:t>
            </a:r>
          </a:p>
        </p:txBody>
      </p:sp>
      <p:sp>
        <p:nvSpPr>
          <p:cNvPr id="5" name="Content Placeholder 4">
            <a:extLst>
              <a:ext uri="{FF2B5EF4-FFF2-40B4-BE49-F238E27FC236}">
                <a16:creationId xmlns:a16="http://schemas.microsoft.com/office/drawing/2014/main" id="{737ECFD2-3142-C6C7-8A57-478ACDC3640B}"/>
              </a:ext>
            </a:extLst>
          </p:cNvPr>
          <p:cNvSpPr>
            <a:spLocks noGrp="1"/>
          </p:cNvSpPr>
          <p:nvPr>
            <p:ph idx="1"/>
          </p:nvPr>
        </p:nvSpPr>
        <p:spPr>
          <a:xfrm>
            <a:off x="838200" y="1825625"/>
            <a:ext cx="6763109" cy="4351338"/>
          </a:xfrm>
        </p:spPr>
        <p:txBody>
          <a:bodyPr vert="horz" lIns="91440" tIns="45720" rIns="91440" bIns="45720" rtlCol="0" anchor="t">
            <a:normAutofit/>
          </a:bodyPr>
          <a:lstStyle/>
          <a:p>
            <a:pPr>
              <a:lnSpc>
                <a:spcPct val="100000"/>
              </a:lnSpc>
            </a:pPr>
            <a:r>
              <a:rPr lang="en-GB" dirty="0">
                <a:cs typeface="Calibri"/>
              </a:rPr>
              <a:t>Use pronouns in introductions</a:t>
            </a:r>
          </a:p>
          <a:p>
            <a:pPr>
              <a:lnSpc>
                <a:spcPct val="100000"/>
              </a:lnSpc>
            </a:pPr>
            <a:r>
              <a:rPr lang="en-GB" dirty="0">
                <a:ea typeface="Calibri"/>
                <a:cs typeface="Calibri"/>
              </a:rPr>
              <a:t>Include your pronouns in your screen name for online events</a:t>
            </a:r>
          </a:p>
          <a:p>
            <a:pPr>
              <a:lnSpc>
                <a:spcPct val="100000"/>
              </a:lnSpc>
            </a:pPr>
            <a:r>
              <a:rPr lang="en-GB" dirty="0">
                <a:ea typeface="Calibri"/>
                <a:cs typeface="Calibri"/>
              </a:rPr>
              <a:t>Encourage your committee to wear pronoun badges</a:t>
            </a:r>
          </a:p>
          <a:p>
            <a:pPr>
              <a:lnSpc>
                <a:spcPct val="100000"/>
              </a:lnSpc>
            </a:pPr>
            <a:r>
              <a:rPr lang="en-GB" dirty="0">
                <a:ea typeface="Calibri"/>
                <a:cs typeface="Calibri"/>
              </a:rPr>
              <a:t>Be aware of the nearest Gender Neutral toilets</a:t>
            </a:r>
            <a:endParaRPr lang="en-GB" dirty="0">
              <a:cs typeface="Calibri"/>
            </a:endParaRPr>
          </a:p>
        </p:txBody>
      </p:sp>
      <p:pic>
        <p:nvPicPr>
          <p:cNvPr id="3" name="Picture 3" descr="Icon&#10;&#10;Description automatically generated">
            <a:extLst>
              <a:ext uri="{FF2B5EF4-FFF2-40B4-BE49-F238E27FC236}">
                <a16:creationId xmlns:a16="http://schemas.microsoft.com/office/drawing/2014/main" id="{4A342E79-F52D-C5AE-B0DF-F04896411B68}"/>
              </a:ext>
            </a:extLst>
          </p:cNvPr>
          <p:cNvPicPr>
            <a:picLocks noChangeAspect="1"/>
          </p:cNvPicPr>
          <p:nvPr/>
        </p:nvPicPr>
        <p:blipFill>
          <a:blip r:embed="rId4"/>
          <a:stretch>
            <a:fillRect/>
          </a:stretch>
        </p:blipFill>
        <p:spPr>
          <a:xfrm>
            <a:off x="8304362" y="2036116"/>
            <a:ext cx="2426898" cy="2785767"/>
          </a:xfrm>
          <a:prstGeom prst="rect">
            <a:avLst/>
          </a:prstGeom>
        </p:spPr>
      </p:pic>
    </p:spTree>
    <p:custDataLst>
      <p:tags r:id="rId1"/>
    </p:custDataLst>
    <p:extLst>
      <p:ext uri="{BB962C8B-B14F-4D97-AF65-F5344CB8AC3E}">
        <p14:creationId xmlns:p14="http://schemas.microsoft.com/office/powerpoint/2010/main" val="1270650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8D775-4C80-48F0-8EA4-3A13692818E8}"/>
              </a:ext>
            </a:extLst>
          </p:cNvPr>
          <p:cNvSpPr>
            <a:spLocks noGrp="1"/>
          </p:cNvSpPr>
          <p:nvPr>
            <p:ph type="title"/>
          </p:nvPr>
        </p:nvSpPr>
        <p:spPr>
          <a:xfrm>
            <a:off x="2184400" y="365125"/>
            <a:ext cx="9672320" cy="626023"/>
          </a:xfrm>
        </p:spPr>
        <p:txBody>
          <a:bodyPr>
            <a:normAutofit fontScale="90000"/>
          </a:bodyPr>
          <a:lstStyle/>
          <a:p>
            <a:r>
              <a:rPr lang="en-GB" b="1">
                <a:cs typeface="Calibri Light"/>
              </a:rPr>
              <a:t>Mental Health</a:t>
            </a:r>
            <a:endParaRPr lang="en-US"/>
          </a:p>
        </p:txBody>
      </p:sp>
      <p:sp>
        <p:nvSpPr>
          <p:cNvPr id="5" name="Content Placeholder 4">
            <a:extLst>
              <a:ext uri="{FF2B5EF4-FFF2-40B4-BE49-F238E27FC236}">
                <a16:creationId xmlns:a16="http://schemas.microsoft.com/office/drawing/2014/main" id="{737ECFD2-3142-C6C7-8A57-478ACDC3640B}"/>
              </a:ext>
            </a:extLst>
          </p:cNvPr>
          <p:cNvSpPr>
            <a:spLocks noGrp="1"/>
          </p:cNvSpPr>
          <p:nvPr>
            <p:ph idx="1"/>
          </p:nvPr>
        </p:nvSpPr>
        <p:spPr>
          <a:xfrm>
            <a:off x="838200" y="1682750"/>
            <a:ext cx="10515600" cy="2101057"/>
          </a:xfrm>
        </p:spPr>
        <p:txBody>
          <a:bodyPr vert="horz" lIns="91440" tIns="45720" rIns="91440" bIns="45720" rtlCol="0" anchor="t">
            <a:normAutofit/>
          </a:bodyPr>
          <a:lstStyle/>
          <a:p>
            <a:pPr>
              <a:lnSpc>
                <a:spcPct val="100000"/>
              </a:lnSpc>
            </a:pPr>
            <a:r>
              <a:rPr lang="en-GB" dirty="0">
                <a:ea typeface="+mn-lt"/>
                <a:cs typeface="+mn-lt"/>
              </a:rPr>
              <a:t>Add a mental health champion to your committee member roles</a:t>
            </a:r>
            <a:endParaRPr lang="en-US" dirty="0"/>
          </a:p>
          <a:p>
            <a:pPr>
              <a:lnSpc>
                <a:spcPct val="100000"/>
              </a:lnSpc>
            </a:pPr>
            <a:r>
              <a:rPr lang="en-GB" dirty="0">
                <a:ea typeface="+mn-lt"/>
                <a:cs typeface="+mn-lt"/>
              </a:rPr>
              <a:t>Take part in Mental Health First Aid Training</a:t>
            </a:r>
          </a:p>
          <a:p>
            <a:pPr>
              <a:lnSpc>
                <a:spcPct val="100000"/>
              </a:lnSpc>
            </a:pPr>
            <a:r>
              <a:rPr lang="en-GB" dirty="0">
                <a:ea typeface="+mn-lt"/>
                <a:cs typeface="+mn-lt"/>
              </a:rPr>
              <a:t>Make sure to guide members to SUBU Advice if needed</a:t>
            </a:r>
          </a:p>
          <a:p>
            <a:pPr>
              <a:lnSpc>
                <a:spcPct val="100000"/>
              </a:lnSpc>
            </a:pPr>
            <a:endParaRPr lang="en-GB">
              <a:ea typeface="+mn-lt"/>
              <a:cs typeface="+mn-lt"/>
            </a:endParaRPr>
          </a:p>
          <a:p>
            <a:pPr>
              <a:lnSpc>
                <a:spcPct val="100000"/>
              </a:lnSpc>
            </a:pPr>
            <a:endParaRPr lang="en-GB">
              <a:ea typeface="+mn-lt"/>
              <a:cs typeface="+mn-lt"/>
            </a:endParaRPr>
          </a:p>
        </p:txBody>
      </p:sp>
      <p:pic>
        <p:nvPicPr>
          <p:cNvPr id="3" name="Picture 3">
            <a:extLst>
              <a:ext uri="{FF2B5EF4-FFF2-40B4-BE49-F238E27FC236}">
                <a16:creationId xmlns:a16="http://schemas.microsoft.com/office/drawing/2014/main" id="{94AE7635-3E8F-6208-E3A7-13D650B87EB5}"/>
              </a:ext>
            </a:extLst>
          </p:cNvPr>
          <p:cNvPicPr>
            <a:picLocks noChangeAspect="1"/>
          </p:cNvPicPr>
          <p:nvPr/>
        </p:nvPicPr>
        <p:blipFill>
          <a:blip r:embed="rId4"/>
          <a:stretch>
            <a:fillRect/>
          </a:stretch>
        </p:blipFill>
        <p:spPr>
          <a:xfrm>
            <a:off x="2377540" y="3336119"/>
            <a:ext cx="7419863" cy="2967170"/>
          </a:xfrm>
          <a:prstGeom prst="rect">
            <a:avLst/>
          </a:prstGeom>
        </p:spPr>
      </p:pic>
    </p:spTree>
    <p:custDataLst>
      <p:tags r:id="rId1"/>
    </p:custDataLst>
    <p:extLst>
      <p:ext uri="{BB962C8B-B14F-4D97-AF65-F5344CB8AC3E}">
        <p14:creationId xmlns:p14="http://schemas.microsoft.com/office/powerpoint/2010/main" val="765346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98086-86B2-47D7-8EC4-1DE7DCE0158F}"/>
              </a:ext>
            </a:extLst>
          </p:cNvPr>
          <p:cNvSpPr>
            <a:spLocks noGrp="1"/>
          </p:cNvSpPr>
          <p:nvPr>
            <p:ph type="title"/>
          </p:nvPr>
        </p:nvSpPr>
        <p:spPr>
          <a:xfrm>
            <a:off x="2133600" y="365125"/>
            <a:ext cx="9220200" cy="581284"/>
          </a:xfrm>
        </p:spPr>
        <p:txBody>
          <a:bodyPr>
            <a:normAutofit fontScale="90000"/>
          </a:bodyPr>
          <a:lstStyle/>
          <a:p>
            <a:r>
              <a:rPr lang="en-GB" b="1"/>
              <a:t>Sexual Harassment and Violence</a:t>
            </a:r>
          </a:p>
        </p:txBody>
      </p:sp>
      <p:sp>
        <p:nvSpPr>
          <p:cNvPr id="3" name="Content Placeholder 2">
            <a:extLst>
              <a:ext uri="{FF2B5EF4-FFF2-40B4-BE49-F238E27FC236}">
                <a16:creationId xmlns:a16="http://schemas.microsoft.com/office/drawing/2014/main" id="{A5BFF738-3D1D-4112-AEFF-7465C2B0F1FC}"/>
              </a:ext>
            </a:extLst>
          </p:cNvPr>
          <p:cNvSpPr>
            <a:spLocks noGrp="1"/>
          </p:cNvSpPr>
          <p:nvPr>
            <p:ph idx="1"/>
          </p:nvPr>
        </p:nvSpPr>
        <p:spPr>
          <a:xfrm>
            <a:off x="838200" y="2525602"/>
            <a:ext cx="10515600" cy="1923571"/>
          </a:xfrm>
        </p:spPr>
        <p:txBody>
          <a:bodyPr vert="horz" lIns="91440" tIns="45720" rIns="91440" bIns="45720" rtlCol="0" anchor="t">
            <a:normAutofit/>
          </a:bodyPr>
          <a:lstStyle/>
          <a:p>
            <a:pPr marL="0" indent="0" algn="ctr">
              <a:lnSpc>
                <a:spcPct val="100000"/>
              </a:lnSpc>
              <a:buNone/>
            </a:pPr>
            <a:r>
              <a:rPr lang="en-GB" sz="4000" dirty="0">
                <a:cs typeface="Calibri"/>
              </a:rPr>
              <a:t>SUBU believes that sexual misconduct, harassment and violence are #NeverOK and so as SUBU Clubs &amp; Societies we hope you do to.</a:t>
            </a:r>
            <a:endParaRPr lang="en-US" sz="3200" dirty="0">
              <a:cs typeface="Calibri" panose="020F0502020204030204"/>
            </a:endParaRPr>
          </a:p>
          <a:p>
            <a:endParaRPr lang="en-GB">
              <a:cs typeface="Calibri"/>
            </a:endParaRPr>
          </a:p>
          <a:p>
            <a:endParaRPr lang="en-GB">
              <a:cs typeface="Calibri"/>
            </a:endParaRPr>
          </a:p>
          <a:p>
            <a:endParaRPr lang="en-GB">
              <a:cs typeface="Calibri"/>
            </a:endParaRPr>
          </a:p>
          <a:p>
            <a:endParaRPr lang="en-GB">
              <a:cs typeface="Calibri"/>
            </a:endParaRPr>
          </a:p>
        </p:txBody>
      </p:sp>
    </p:spTree>
    <p:custDataLst>
      <p:tags r:id="rId1"/>
    </p:custDataLst>
    <p:extLst>
      <p:ext uri="{BB962C8B-B14F-4D97-AF65-F5344CB8AC3E}">
        <p14:creationId xmlns:p14="http://schemas.microsoft.com/office/powerpoint/2010/main" val="275017823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9"/>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569067FA1EC894DB4A6113E6AE6C0AE" ma:contentTypeVersion="17" ma:contentTypeDescription="Create a new document." ma:contentTypeScope="" ma:versionID="20650c90b3b0592d377a6468e700dcb8">
  <xsd:schema xmlns:xsd="http://www.w3.org/2001/XMLSchema" xmlns:xs="http://www.w3.org/2001/XMLSchema" xmlns:p="http://schemas.microsoft.com/office/2006/metadata/properties" xmlns:ns2="bfa46009-9536-425e-99c7-4fbd45beaac2" xmlns:ns3="317093ed-1cd6-4ccb-9e4b-f7afc11c7130" targetNamespace="http://schemas.microsoft.com/office/2006/metadata/properties" ma:root="true" ma:fieldsID="ac0d66309c7f4e60ee567242de9ac8c0" ns2:_="" ns3:_="">
    <xsd:import namespace="bfa46009-9536-425e-99c7-4fbd45beaac2"/>
    <xsd:import namespace="317093ed-1cd6-4ccb-9e4b-f7afc11c713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Location"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a46009-9536-425e-99c7-4fbd45beaac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545a489-53ab-454c-8a25-f2925474cc7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17093ed-1cd6-4ccb-9e4b-f7afc11c7130"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843cfb9-4fda-47dc-897e-8d36672f5855}" ma:internalName="TaxCatchAll" ma:showField="CatchAllData" ma:web="317093ed-1cd6-4ccb-9e4b-f7afc11c713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fa46009-9536-425e-99c7-4fbd45beaac2">
      <Terms xmlns="http://schemas.microsoft.com/office/infopath/2007/PartnerControls"/>
    </lcf76f155ced4ddcb4097134ff3c332f>
    <TaxCatchAll xmlns="317093ed-1cd6-4ccb-9e4b-f7afc11c7130" xsi:nil="true"/>
  </documentManagement>
</p:properties>
</file>

<file path=customXml/itemProps1.xml><?xml version="1.0" encoding="utf-8"?>
<ds:datastoreItem xmlns:ds="http://schemas.openxmlformats.org/officeDocument/2006/customXml" ds:itemID="{E3842192-3904-4341-993F-685A73D38634}">
  <ds:schemaRefs>
    <ds:schemaRef ds:uri="317093ed-1cd6-4ccb-9e4b-f7afc11c7130"/>
    <ds:schemaRef ds:uri="bfa46009-9536-425e-99c7-4fbd45beaac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AB65E51A-78B5-4FD1-B29C-5E32E629B8F5}">
  <ds:schemaRefs>
    <ds:schemaRef ds:uri="http://schemas.microsoft.com/sharepoint/v3/contenttype/forms"/>
  </ds:schemaRefs>
</ds:datastoreItem>
</file>

<file path=customXml/itemProps3.xml><?xml version="1.0" encoding="utf-8"?>
<ds:datastoreItem xmlns:ds="http://schemas.openxmlformats.org/officeDocument/2006/customXml" ds:itemID="{872C52CD-1122-47ED-A962-D4714457D83A}">
  <ds:schemaRefs>
    <ds:schemaRef ds:uri="http://schemas.microsoft.com/office/2006/documentManagement/types"/>
    <ds:schemaRef ds:uri="http://schemas.openxmlformats.org/package/2006/metadata/core-properties"/>
    <ds:schemaRef ds:uri="http://schemas.microsoft.com/office/2006/metadata/properties"/>
    <ds:schemaRef ds:uri="http://purl.org/dc/elements/1.1/"/>
    <ds:schemaRef ds:uri="http://schemas.microsoft.com/office/infopath/2007/PartnerControls"/>
    <ds:schemaRef ds:uri="317093ed-1cd6-4ccb-9e4b-f7afc11c7130"/>
    <ds:schemaRef ds:uri="http://purl.org/dc/terms/"/>
    <ds:schemaRef ds:uri="bfa46009-9536-425e-99c7-4fbd45beaac2"/>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7231</TotalTime>
  <Words>3441</Words>
  <Application>Microsoft Office PowerPoint</Application>
  <PresentationFormat>Widescreen</PresentationFormat>
  <Paragraphs>259</Paragraphs>
  <Slides>13</Slides>
  <Notes>13</Notes>
  <HiddenSlides>0</HiddenSlides>
  <MMClips>2</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Creating a Safe  &amp; Inclusive Society</vt:lpstr>
      <vt:lpstr>General</vt:lpstr>
      <vt:lpstr>Financial Support</vt:lpstr>
      <vt:lpstr>Disabilities, Access Needs and Neurodiverse Students</vt:lpstr>
      <vt:lpstr>Disabilities, Access Needs and Neurodiverse Students</vt:lpstr>
      <vt:lpstr>Accessibility Grant Funding</vt:lpstr>
      <vt:lpstr>Trans and Non-Binary Students</vt:lpstr>
      <vt:lpstr>Mental Health</vt:lpstr>
      <vt:lpstr>Sexual Harassment and Violence</vt:lpstr>
      <vt:lpstr>PowerPoint Presentation</vt:lpstr>
      <vt:lpstr>Sexual Harassment and Violence</vt:lpstr>
      <vt:lpstr>Drink spiking</vt:lpstr>
      <vt:lpstr>Drink spiking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 Safe &amp; Inclusive Society</dc:title>
  <dc:creator>Emma Davies</dc:creator>
  <cp:lastModifiedBy>Hayley Butler</cp:lastModifiedBy>
  <cp:revision>789</cp:revision>
  <dcterms:created xsi:type="dcterms:W3CDTF">2021-07-22T08:13:53Z</dcterms:created>
  <dcterms:modified xsi:type="dcterms:W3CDTF">2023-09-15T10:52:14Z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FC6EBDB8-161E-4E8A-86D0-74CEEB608CDC</vt:lpwstr>
  </property>
  <property fmtid="{D5CDD505-2E9C-101B-9397-08002B2CF9AE}" pid="3" name="ArticulatePath">
    <vt:lpwstr>Creating a Safe &amp; Inclusive Society Training 21-22</vt:lpwstr>
  </property>
  <property fmtid="{D5CDD505-2E9C-101B-9397-08002B2CF9AE}" pid="4" name="ContentTypeId">
    <vt:lpwstr>0x0101006569067FA1EC894DB4A6113E6AE6C0AE</vt:lpwstr>
  </property>
  <property fmtid="{D5CDD505-2E9C-101B-9397-08002B2CF9AE}" pid="5" name="MediaServiceImageTags">
    <vt:lpwstr/>
  </property>
</Properties>
</file>